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6" r:id="rId4"/>
    <p:sldMasterId id="2147485080" r:id="rId5"/>
    <p:sldMasterId id="2147485093" r:id="rId6"/>
    <p:sldMasterId id="2147485106" r:id="rId7"/>
    <p:sldMasterId id="2147485118" r:id="rId8"/>
    <p:sldMasterId id="2147485142" r:id="rId9"/>
  </p:sldMasterIdLst>
  <p:notesMasterIdLst>
    <p:notesMasterId r:id="rId28"/>
  </p:notesMasterIdLst>
  <p:handoutMasterIdLst>
    <p:handoutMasterId r:id="rId29"/>
  </p:handoutMasterIdLst>
  <p:sldIdLst>
    <p:sldId id="2031" r:id="rId10"/>
    <p:sldId id="1993" r:id="rId11"/>
    <p:sldId id="1994" r:id="rId12"/>
    <p:sldId id="1995" r:id="rId13"/>
    <p:sldId id="1996" r:id="rId14"/>
    <p:sldId id="2022" r:id="rId15"/>
    <p:sldId id="2013" r:id="rId16"/>
    <p:sldId id="2023" r:id="rId17"/>
    <p:sldId id="2024" r:id="rId18"/>
    <p:sldId id="2025" r:id="rId19"/>
    <p:sldId id="2027" r:id="rId20"/>
    <p:sldId id="2028" r:id="rId21"/>
    <p:sldId id="2020" r:id="rId22"/>
    <p:sldId id="2016" r:id="rId23"/>
    <p:sldId id="2019" r:id="rId24"/>
    <p:sldId id="2030" r:id="rId25"/>
    <p:sldId id="2010" r:id="rId26"/>
    <p:sldId id="1973" r:id="rId2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FF00"/>
    <a:srgbClr val="FFFF99"/>
    <a:srgbClr val="33CC33"/>
    <a:srgbClr val="00FF00"/>
    <a:srgbClr val="66FF99"/>
    <a:srgbClr val="FCF004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3763" autoAdjust="0"/>
  </p:normalViewPr>
  <p:slideViewPr>
    <p:cSldViewPr>
      <p:cViewPr varScale="1">
        <p:scale>
          <a:sx n="69" d="100"/>
          <a:sy n="69" d="100"/>
        </p:scale>
        <p:origin x="1316" y="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僱用在地人才比例</a:t>
            </a:r>
            <a:endParaRPr lang="zh-TW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佔比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0-28E7-43CF-9132-569F142EA06C}"/>
              </c:ext>
            </c:extLst>
          </c:dPt>
          <c:dLbls>
            <c:dLbl>
              <c:idx val="1"/>
              <c:layout>
                <c:manualLayout>
                  <c:x val="-0.19282950373334434"/>
                  <c:y val="0.1345732975042382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34188CD-BA5B-4248-BFC5-74842B90900B}" type="CATEGORYNAME">
                      <a:rPr lang="zh-TW" altLang="en-US"/>
                      <a:pPr>
                        <a:defRPr/>
                      </a:pPr>
                      <a:t>[類別名稱]</a:t>
                    </a:fld>
                    <a:r>
                      <a:rPr lang="en-US" altLang="zh-TW" baseline="0" dirty="0"/>
                      <a:t>, </a:t>
                    </a:r>
                    <a:fld id="{96B75F92-9402-4607-9004-6F6E74484514}" type="PERCENTAGE">
                      <a:rPr lang="en-US" altLang="zh-TW" baseline="0" smtClean="0"/>
                      <a:pPr>
                        <a:defRPr/>
                      </a:pPr>
                      <a:t>[百分比]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4743203663216"/>
                      <c:h val="0.265157376169687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E7-43CF-9132-569F142EA0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工作表1!$A$2:$A$3</c:f>
              <c:strCache>
                <c:ptCount val="2"/>
                <c:pt idx="0">
                  <c:v>台灣</c:v>
                </c:pt>
                <c:pt idx="1">
                  <c:v>其他地區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7-43CF-9132-569F142EA06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E9170-03E6-43C4-A0F0-054EE882F30E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19C0BC-C493-4A8F-A920-ED59396D671F}">
      <dgm:prSet phldrT="[文字]" custT="1"/>
      <dgm:spPr/>
      <dgm:t>
        <a:bodyPr/>
        <a:lstStyle/>
        <a:p>
          <a:r>
            <a:rPr lang="zh-TW" altLang="en-US" sz="1400" dirty="0" smtClean="0"/>
            <a:t>宣導雙面影印</a:t>
          </a:r>
          <a:endParaRPr lang="zh-TW" altLang="en-US" sz="1400" dirty="0"/>
        </a:p>
      </dgm:t>
    </dgm:pt>
    <dgm:pt modelId="{0F87044F-0CF8-4A79-81AF-06ECBBD120C1}" type="par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38CCA39A-88FF-4BFC-BEBB-15602E53CD6C}" type="sibTrans" cxnId="{8DDB7477-C16C-4FFA-A9FD-D55290812B26}">
      <dgm:prSet/>
      <dgm:spPr/>
      <dgm:t>
        <a:bodyPr/>
        <a:lstStyle/>
        <a:p>
          <a:endParaRPr lang="zh-TW" altLang="en-US"/>
        </a:p>
      </dgm:t>
    </dgm:pt>
    <dgm:pt modelId="{1268288B-31F8-41D9-9D68-8D9B3987809E}">
      <dgm:prSet phldrT="[文字]" custT="1"/>
      <dgm:spPr>
        <a:solidFill>
          <a:srgbClr val="0099FF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Reuse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回收再用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83AC6E41-6E90-46BD-A81C-556278EF8504}" type="par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C5222159-5FF5-48E7-BE07-DCB400E1DB7A}" type="sibTrans" cxnId="{2E84B639-5F5A-4461-B5A6-890DA8F4ED6E}">
      <dgm:prSet/>
      <dgm:spPr/>
      <dgm:t>
        <a:bodyPr/>
        <a:lstStyle/>
        <a:p>
          <a:endParaRPr lang="zh-TW" altLang="en-US"/>
        </a:p>
      </dgm:t>
    </dgm:pt>
    <dgm:pt modelId="{3E66FE15-FCFC-4AB2-BBB8-CBE18C2FE383}">
      <dgm:prSet phldrT="[文字]" custT="1"/>
      <dgm:spPr>
        <a:solidFill>
          <a:srgbClr val="FF9966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Replace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替代使用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17EB8424-2AF6-4DD9-BFB8-5811B0C640D8}" type="par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E609ABB9-32D0-4E84-A116-286A00372E72}" type="sibTrans" cxnId="{62A6520C-10F9-4017-B0B5-8CF8514013B0}">
      <dgm:prSet/>
      <dgm:spPr/>
      <dgm:t>
        <a:bodyPr/>
        <a:lstStyle/>
        <a:p>
          <a:endParaRPr lang="zh-TW" altLang="en-US"/>
        </a:p>
      </dgm:t>
    </dgm:pt>
    <dgm:pt modelId="{2913FD2C-9340-455C-9B43-963322557BB2}">
      <dgm:prSet phldrT="[文字]" custT="1"/>
      <dgm:spPr/>
      <dgm:t>
        <a:bodyPr/>
        <a:lstStyle/>
        <a:p>
          <a:r>
            <a:rPr lang="zh-TW" altLang="en-US" sz="1400" dirty="0" smtClean="0"/>
            <a:t>馬克杯取代紙杯</a:t>
          </a:r>
          <a:endParaRPr lang="zh-TW" altLang="en-US" sz="1400" dirty="0"/>
        </a:p>
      </dgm:t>
    </dgm:pt>
    <dgm:pt modelId="{1F5A20D9-BC57-4B63-B5F8-7DB86B69D9C1}" type="par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DC86692F-E4BF-4DF3-AF68-47F9515F00EE}" type="sibTrans" cxnId="{8CEEFB17-7A7B-4A3C-8748-174823D3FA3C}">
      <dgm:prSet/>
      <dgm:spPr/>
      <dgm:t>
        <a:bodyPr/>
        <a:lstStyle/>
        <a:p>
          <a:endParaRPr lang="zh-TW" altLang="en-US"/>
        </a:p>
      </dgm:t>
    </dgm:pt>
    <dgm:pt modelId="{EB6C1865-11E2-41C1-8F28-07D9F21B0CC3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Recycle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循環再用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BDD739D7-62EE-4341-9789-56D0B24DE42F}" type="par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E514123-27F3-4A4B-BFA2-B4C1A736186C}" type="sibTrans" cxnId="{375A5D1E-1A8F-4C2B-85CD-32492427980D}">
      <dgm:prSet/>
      <dgm:spPr/>
      <dgm:t>
        <a:bodyPr/>
        <a:lstStyle/>
        <a:p>
          <a:endParaRPr lang="zh-TW" altLang="en-US"/>
        </a:p>
      </dgm:t>
    </dgm:pt>
    <dgm:pt modelId="{880F1B6F-04CF-4DE5-BB9E-277F8E910258}">
      <dgm:prSet phldrT="[文字]" custT="1"/>
      <dgm:spPr/>
      <dgm:t>
        <a:bodyPr/>
        <a:lstStyle/>
        <a:p>
          <a:r>
            <a:rPr lang="zh-TW" altLang="en-US" sz="1400" dirty="0" smtClean="0"/>
            <a:t>魚池水循環到廁所使用</a:t>
          </a:r>
          <a:endParaRPr lang="zh-TW" altLang="en-US" sz="1400" dirty="0"/>
        </a:p>
      </dgm:t>
    </dgm:pt>
    <dgm:pt modelId="{6BD704FF-4D98-4929-B1AA-56585C12D5BB}" type="par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97FFDAC1-8A44-4A4A-839B-863642C6706D}" type="sibTrans" cxnId="{921701CE-17FC-4732-887C-BB1CFA05ACA3}">
      <dgm:prSet/>
      <dgm:spPr/>
      <dgm:t>
        <a:bodyPr/>
        <a:lstStyle/>
        <a:p>
          <a:endParaRPr lang="zh-TW" altLang="en-US"/>
        </a:p>
      </dgm:t>
    </dgm:pt>
    <dgm:pt modelId="{37829BD4-1306-4620-8360-859750D4CECA}">
      <dgm:prSet phldrT="[文字]" custT="1"/>
      <dgm:spPr/>
      <dgm:t>
        <a:bodyPr/>
        <a:lstStyle/>
        <a:p>
          <a:r>
            <a:rPr lang="zh-TW" altLang="en-US" sz="1400" dirty="0" smtClean="0"/>
            <a:t>鋁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銅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紙</a:t>
          </a:r>
          <a:r>
            <a:rPr lang="en-US" altLang="zh-TW" sz="1400" dirty="0" smtClean="0"/>
            <a:t>/</a:t>
          </a:r>
          <a:r>
            <a:rPr lang="zh-TW" altLang="en-US" sz="1400" dirty="0" smtClean="0"/>
            <a:t>金屬分類回收</a:t>
          </a:r>
          <a:endParaRPr lang="zh-TW" altLang="en-US" sz="1400" dirty="0"/>
        </a:p>
      </dgm:t>
    </dgm:pt>
    <dgm:pt modelId="{CBF9C7CB-72CF-47E2-80B7-C3E9E2DF0BBE}" type="par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5F29F9FA-C4A5-4B33-B1F2-392F58A23CC5}" type="sibTrans" cxnId="{B098F8E0-5609-48D0-BA78-88F7DA569FF2}">
      <dgm:prSet/>
      <dgm:spPr/>
      <dgm:t>
        <a:bodyPr/>
        <a:lstStyle/>
        <a:p>
          <a:endParaRPr lang="zh-TW" altLang="en-US"/>
        </a:p>
      </dgm:t>
    </dgm:pt>
    <dgm:pt modelId="{84B0929E-77D1-48F0-AC11-169B2D625129}">
      <dgm:prSet phldrT="[文字]" custT="1"/>
      <dgm:spPr/>
      <dgm:t>
        <a:bodyPr/>
        <a:lstStyle/>
        <a:p>
          <a:r>
            <a:rPr lang="zh-TW" altLang="en-US" sz="1400" dirty="0" smtClean="0"/>
            <a:t>安裝省水裝置</a:t>
          </a:r>
          <a:endParaRPr lang="zh-TW" altLang="en-US" sz="1400" dirty="0"/>
        </a:p>
      </dgm:t>
    </dgm:pt>
    <dgm:pt modelId="{940559A6-28D6-4592-96DC-A8C732EAA608}" type="par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AA6CC4A0-0032-4115-B6FF-948AE2BFF496}" type="sibTrans" cxnId="{248270E9-01B9-4D0B-96AF-68C52BE55740}">
      <dgm:prSet/>
      <dgm:spPr/>
      <dgm:t>
        <a:bodyPr/>
        <a:lstStyle/>
        <a:p>
          <a:endParaRPr lang="zh-TW" altLang="en-US"/>
        </a:p>
      </dgm:t>
    </dgm:pt>
    <dgm:pt modelId="{DF44D38F-C2CD-48A4-A82C-F895FC8FF64A}">
      <dgm:prSet phldrT="[文字]" custT="1"/>
      <dgm:spPr/>
      <dgm:t>
        <a:bodyPr/>
        <a:lstStyle/>
        <a:p>
          <a:r>
            <a:rPr lang="zh-TW" altLang="en-US" sz="1400" dirty="0" smtClean="0"/>
            <a:t>使用環保清潔劑</a:t>
          </a:r>
          <a:endParaRPr lang="zh-TW" altLang="en-US" sz="1400" dirty="0"/>
        </a:p>
      </dgm:t>
    </dgm:pt>
    <dgm:pt modelId="{0EF4AFB8-F592-4F8D-B6F8-2E4B1E5C01A8}" type="par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F6E1EC41-3F47-42B1-BCE4-E7A4AC2C3813}" type="sibTrans" cxnId="{0FFE5A5F-67DB-4CE9-B276-0823F8CA8CF9}">
      <dgm:prSet/>
      <dgm:spPr/>
      <dgm:t>
        <a:bodyPr/>
        <a:lstStyle/>
        <a:p>
          <a:endParaRPr lang="zh-TW" altLang="en-US"/>
        </a:p>
      </dgm:t>
    </dgm:pt>
    <dgm:pt modelId="{D6CA9CA0-9BC4-4BFD-B3E5-7F4D5B521523}">
      <dgm:prSet phldrT="[文字]" custT="1"/>
      <dgm:spPr>
        <a:solidFill>
          <a:srgbClr val="92D050"/>
        </a:solidFill>
      </dgm:spPr>
      <dgm:t>
        <a:bodyPr/>
        <a:lstStyle/>
        <a:p>
          <a:r>
            <a:rPr lang="en-US" altLang="zh-TW" sz="1200" b="1" dirty="0" smtClean="0">
              <a:solidFill>
                <a:schemeClr val="tx1"/>
              </a:solidFill>
            </a:rPr>
            <a:t>Reduce</a:t>
          </a:r>
        </a:p>
        <a:p>
          <a:r>
            <a:rPr lang="zh-TW" altLang="en-US" sz="1200" b="1" dirty="0" smtClean="0">
              <a:solidFill>
                <a:schemeClr val="tx1"/>
              </a:solidFill>
            </a:rPr>
            <a:t>減少使用</a:t>
          </a:r>
          <a:endParaRPr lang="zh-TW" altLang="en-US" sz="1200" b="1" dirty="0">
            <a:solidFill>
              <a:schemeClr val="tx1"/>
            </a:solidFill>
          </a:endParaRPr>
        </a:p>
      </dgm:t>
    </dgm:pt>
    <dgm:pt modelId="{4D640F17-3229-4BE1-813B-52079D93D394}" type="sib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E8B13AE8-A718-4926-B9E7-CAB8981962F4}" type="parTrans" cxnId="{CF0B3BB6-52DD-419C-8EAF-E23F161D43C6}">
      <dgm:prSet/>
      <dgm:spPr/>
      <dgm:t>
        <a:bodyPr/>
        <a:lstStyle/>
        <a:p>
          <a:endParaRPr lang="zh-TW" altLang="en-US"/>
        </a:p>
      </dgm:t>
    </dgm:pt>
    <dgm:pt modelId="{343366AC-4761-456C-BCC0-D941B57D02BC}" type="pres">
      <dgm:prSet presAssocID="{50BE9170-03E6-43C4-A0F0-054EE882F3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5A32A1-9A7E-436A-AD3E-61DB248CB3BE}" type="pres">
      <dgm:prSet presAssocID="{50BE9170-03E6-43C4-A0F0-054EE882F30E}" presName="children" presStyleCnt="0"/>
      <dgm:spPr/>
    </dgm:pt>
    <dgm:pt modelId="{91ECC292-04A4-4CAD-AE38-9F3188FD17A0}" type="pres">
      <dgm:prSet presAssocID="{50BE9170-03E6-43C4-A0F0-054EE882F30E}" presName="child1group" presStyleCnt="0"/>
      <dgm:spPr/>
    </dgm:pt>
    <dgm:pt modelId="{1ABEB2DF-DBBE-4BAB-9B20-0A747B3850B6}" type="pres">
      <dgm:prSet presAssocID="{50BE9170-03E6-43C4-A0F0-054EE882F30E}" presName="child1" presStyleLbl="bgAcc1" presStyleIdx="0" presStyleCnt="4" custScaleX="100706"/>
      <dgm:spPr/>
      <dgm:t>
        <a:bodyPr/>
        <a:lstStyle/>
        <a:p>
          <a:endParaRPr lang="zh-TW" altLang="en-US"/>
        </a:p>
      </dgm:t>
    </dgm:pt>
    <dgm:pt modelId="{DBE89703-A480-4894-B4E7-5FC783D2B033}" type="pres">
      <dgm:prSet presAssocID="{50BE9170-03E6-43C4-A0F0-054EE882F3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ECD0A-334F-4BB0-9FC7-783D46522B4F}" type="pres">
      <dgm:prSet presAssocID="{50BE9170-03E6-43C4-A0F0-054EE882F30E}" presName="child2group" presStyleCnt="0"/>
      <dgm:spPr/>
    </dgm:pt>
    <dgm:pt modelId="{0C2B71D8-B241-4C6B-A971-47A2767F8BB8}" type="pres">
      <dgm:prSet presAssocID="{50BE9170-03E6-43C4-A0F0-054EE882F30E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601CDDB0-60E4-4502-AA03-3E329F068E2B}" type="pres">
      <dgm:prSet presAssocID="{50BE9170-03E6-43C4-A0F0-054EE882F3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8DB4F-EF34-4461-A97C-ABAAC39538D8}" type="pres">
      <dgm:prSet presAssocID="{50BE9170-03E6-43C4-A0F0-054EE882F30E}" presName="child3group" presStyleCnt="0"/>
      <dgm:spPr/>
    </dgm:pt>
    <dgm:pt modelId="{CB7199A6-338E-493C-9761-31258C3877DD}" type="pres">
      <dgm:prSet presAssocID="{50BE9170-03E6-43C4-A0F0-054EE882F30E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E0F873A0-2538-485F-BEBC-E5CD241F335A}" type="pres">
      <dgm:prSet presAssocID="{50BE9170-03E6-43C4-A0F0-054EE882F3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B2A26B-4762-412B-8272-7AA1E268054E}" type="pres">
      <dgm:prSet presAssocID="{50BE9170-03E6-43C4-A0F0-054EE882F30E}" presName="child4group" presStyleCnt="0"/>
      <dgm:spPr/>
    </dgm:pt>
    <dgm:pt modelId="{4E2957C6-0BCE-4A7B-89DE-01F83D0E4354}" type="pres">
      <dgm:prSet presAssocID="{50BE9170-03E6-43C4-A0F0-054EE882F30E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77CA53AB-A09A-4875-BDF3-BF42C3D92D38}" type="pres">
      <dgm:prSet presAssocID="{50BE9170-03E6-43C4-A0F0-054EE882F3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614458-068C-48A0-8ACC-941941669998}" type="pres">
      <dgm:prSet presAssocID="{50BE9170-03E6-43C4-A0F0-054EE882F30E}" presName="childPlaceholder" presStyleCnt="0"/>
      <dgm:spPr/>
    </dgm:pt>
    <dgm:pt modelId="{6CF002EF-57C1-4019-A198-FE82EDF67C51}" type="pres">
      <dgm:prSet presAssocID="{50BE9170-03E6-43C4-A0F0-054EE882F30E}" presName="circle" presStyleCnt="0"/>
      <dgm:spPr/>
    </dgm:pt>
    <dgm:pt modelId="{59059ABC-2151-4A19-A957-36EFC0C39A45}" type="pres">
      <dgm:prSet presAssocID="{50BE9170-03E6-43C4-A0F0-054EE882F3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E5639D-B49B-4ED1-B6A0-C28B5827309C}" type="pres">
      <dgm:prSet presAssocID="{50BE9170-03E6-43C4-A0F0-054EE882F3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39ED3-2B7E-4258-A6C4-297618C23D35}" type="pres">
      <dgm:prSet presAssocID="{50BE9170-03E6-43C4-A0F0-054EE882F3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8FA6B2-336B-49FB-BF6E-580DB7773FB0}" type="pres">
      <dgm:prSet presAssocID="{50BE9170-03E6-43C4-A0F0-054EE882F3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127FA-2DC8-4EDB-810D-0F00B4259B7B}" type="pres">
      <dgm:prSet presAssocID="{50BE9170-03E6-43C4-A0F0-054EE882F30E}" presName="quadrantPlaceholder" presStyleCnt="0"/>
      <dgm:spPr/>
    </dgm:pt>
    <dgm:pt modelId="{BACCB697-13D5-4EFF-AB7F-6A08A938360D}" type="pres">
      <dgm:prSet presAssocID="{50BE9170-03E6-43C4-A0F0-054EE882F30E}" presName="center1" presStyleLbl="fgShp" presStyleIdx="0" presStyleCnt="2"/>
      <dgm:spPr/>
    </dgm:pt>
    <dgm:pt modelId="{9670F399-3676-41E1-8D96-A822029C0BBF}" type="pres">
      <dgm:prSet presAssocID="{50BE9170-03E6-43C4-A0F0-054EE882F30E}" presName="center2" presStyleLbl="fgShp" presStyleIdx="1" presStyleCnt="2"/>
      <dgm:spPr/>
    </dgm:pt>
  </dgm:ptLst>
  <dgm:cxnLst>
    <dgm:cxn modelId="{248270E9-01B9-4D0B-96AF-68C52BE55740}" srcId="{D6CA9CA0-9BC4-4BFD-B3E5-7F4D5B521523}" destId="{84B0929E-77D1-48F0-AC11-169B2D625129}" srcOrd="1" destOrd="0" parTransId="{940559A6-28D6-4592-96DC-A8C732EAA608}" sibTransId="{AA6CC4A0-0032-4115-B6FF-948AE2BFF496}"/>
    <dgm:cxn modelId="{6F517ADC-4E39-4B4B-934D-8B53C318133A}" type="presOf" srcId="{880F1B6F-04CF-4DE5-BB9E-277F8E910258}" destId="{4E2957C6-0BCE-4A7B-89DE-01F83D0E4354}" srcOrd="0" destOrd="0" presId="urn:microsoft.com/office/officeart/2005/8/layout/cycle4"/>
    <dgm:cxn modelId="{630785AB-DA36-4EE2-87F6-3D1B91FA71E5}" type="presOf" srcId="{50BE9170-03E6-43C4-A0F0-054EE882F30E}" destId="{343366AC-4761-456C-BCC0-D941B57D02BC}" srcOrd="0" destOrd="0" presId="urn:microsoft.com/office/officeart/2005/8/layout/cycle4"/>
    <dgm:cxn modelId="{2E84B639-5F5A-4461-B5A6-890DA8F4ED6E}" srcId="{50BE9170-03E6-43C4-A0F0-054EE882F30E}" destId="{1268288B-31F8-41D9-9D68-8D9B3987809E}" srcOrd="1" destOrd="0" parTransId="{83AC6E41-6E90-46BD-A81C-556278EF8504}" sibTransId="{C5222159-5FF5-48E7-BE07-DCB400E1DB7A}"/>
    <dgm:cxn modelId="{7F12446B-CEC0-432E-8633-34019B00C1D7}" type="presOf" srcId="{880F1B6F-04CF-4DE5-BB9E-277F8E910258}" destId="{77CA53AB-A09A-4875-BDF3-BF42C3D92D38}" srcOrd="1" destOrd="0" presId="urn:microsoft.com/office/officeart/2005/8/layout/cycle4"/>
    <dgm:cxn modelId="{A4B2A69D-CAB9-4917-972C-2D86CA83F1B1}" type="presOf" srcId="{84B0929E-77D1-48F0-AC11-169B2D625129}" destId="{DBE89703-A480-4894-B4E7-5FC783D2B033}" srcOrd="1" destOrd="1" presId="urn:microsoft.com/office/officeart/2005/8/layout/cycle4"/>
    <dgm:cxn modelId="{4891AF1C-C6B1-4238-ABC9-18A2F8232F37}" type="presOf" srcId="{1268288B-31F8-41D9-9D68-8D9B3987809E}" destId="{40E5639D-B49B-4ED1-B6A0-C28B5827309C}" srcOrd="0" destOrd="0" presId="urn:microsoft.com/office/officeart/2005/8/layout/cycle4"/>
    <dgm:cxn modelId="{1A52B590-87C1-4A24-A713-10C387FE5043}" type="presOf" srcId="{84B0929E-77D1-48F0-AC11-169B2D625129}" destId="{1ABEB2DF-DBBE-4BAB-9B20-0A747B3850B6}" srcOrd="0" destOrd="1" presId="urn:microsoft.com/office/officeart/2005/8/layout/cycle4"/>
    <dgm:cxn modelId="{8DDB7477-C16C-4FFA-A9FD-D55290812B26}" srcId="{D6CA9CA0-9BC4-4BFD-B3E5-7F4D5B521523}" destId="{CA19C0BC-C493-4A8F-A920-ED59396D671F}" srcOrd="0" destOrd="0" parTransId="{0F87044F-0CF8-4A79-81AF-06ECBBD120C1}" sibTransId="{38CCA39A-88FF-4BFC-BEBB-15602E53CD6C}"/>
    <dgm:cxn modelId="{FF4D0D8C-DA31-4429-9EE2-725DAB2C1C21}" type="presOf" srcId="{CA19C0BC-C493-4A8F-A920-ED59396D671F}" destId="{1ABEB2DF-DBBE-4BAB-9B20-0A747B3850B6}" srcOrd="0" destOrd="0" presId="urn:microsoft.com/office/officeart/2005/8/layout/cycle4"/>
    <dgm:cxn modelId="{375A5D1E-1A8F-4C2B-85CD-32492427980D}" srcId="{50BE9170-03E6-43C4-A0F0-054EE882F30E}" destId="{EB6C1865-11E2-41C1-8F28-07D9F21B0CC3}" srcOrd="3" destOrd="0" parTransId="{BDD739D7-62EE-4341-9789-56D0B24DE42F}" sibTransId="{8E514123-27F3-4A4B-BFA2-B4C1A736186C}"/>
    <dgm:cxn modelId="{F849BFDE-524F-424B-BD76-43830FA1FD04}" type="presOf" srcId="{DF44D38F-C2CD-48A4-A82C-F895FC8FF64A}" destId="{CB7199A6-338E-493C-9761-31258C3877DD}" srcOrd="0" destOrd="1" presId="urn:microsoft.com/office/officeart/2005/8/layout/cycle4"/>
    <dgm:cxn modelId="{B098F8E0-5609-48D0-BA78-88F7DA569FF2}" srcId="{1268288B-31F8-41D9-9D68-8D9B3987809E}" destId="{37829BD4-1306-4620-8360-859750D4CECA}" srcOrd="0" destOrd="0" parTransId="{CBF9C7CB-72CF-47E2-80B7-C3E9E2DF0BBE}" sibTransId="{5F29F9FA-C4A5-4B33-B1F2-392F58A23CC5}"/>
    <dgm:cxn modelId="{15E6FC04-4F9C-4740-A4FB-3A74E3E31F94}" type="presOf" srcId="{2913FD2C-9340-455C-9B43-963322557BB2}" destId="{CB7199A6-338E-493C-9761-31258C3877DD}" srcOrd="0" destOrd="0" presId="urn:microsoft.com/office/officeart/2005/8/layout/cycle4"/>
    <dgm:cxn modelId="{B54FEBD7-B574-4640-95F1-CD3774A561E9}" type="presOf" srcId="{37829BD4-1306-4620-8360-859750D4CECA}" destId="{0C2B71D8-B241-4C6B-A971-47A2767F8BB8}" srcOrd="0" destOrd="0" presId="urn:microsoft.com/office/officeart/2005/8/layout/cycle4"/>
    <dgm:cxn modelId="{15E42826-3D9F-47FC-A3F9-86CCB26811D8}" type="presOf" srcId="{3E66FE15-FCFC-4AB2-BBB8-CBE18C2FE383}" destId="{AF539ED3-2B7E-4258-A6C4-297618C23D35}" srcOrd="0" destOrd="0" presId="urn:microsoft.com/office/officeart/2005/8/layout/cycle4"/>
    <dgm:cxn modelId="{ECDFD67F-E258-4215-B12B-6018D948F214}" type="presOf" srcId="{EB6C1865-11E2-41C1-8F28-07D9F21B0CC3}" destId="{6F8FA6B2-336B-49FB-BF6E-580DB7773FB0}" srcOrd="0" destOrd="0" presId="urn:microsoft.com/office/officeart/2005/8/layout/cycle4"/>
    <dgm:cxn modelId="{921701CE-17FC-4732-887C-BB1CFA05ACA3}" srcId="{EB6C1865-11E2-41C1-8F28-07D9F21B0CC3}" destId="{880F1B6F-04CF-4DE5-BB9E-277F8E910258}" srcOrd="0" destOrd="0" parTransId="{6BD704FF-4D98-4929-B1AA-56585C12D5BB}" sibTransId="{97FFDAC1-8A44-4A4A-839B-863642C6706D}"/>
    <dgm:cxn modelId="{0D054789-883A-4C2B-BBAB-D20EA7EB2081}" type="presOf" srcId="{2913FD2C-9340-455C-9B43-963322557BB2}" destId="{E0F873A0-2538-485F-BEBC-E5CD241F335A}" srcOrd="1" destOrd="0" presId="urn:microsoft.com/office/officeart/2005/8/layout/cycle4"/>
    <dgm:cxn modelId="{8CEEFB17-7A7B-4A3C-8748-174823D3FA3C}" srcId="{3E66FE15-FCFC-4AB2-BBB8-CBE18C2FE383}" destId="{2913FD2C-9340-455C-9B43-963322557BB2}" srcOrd="0" destOrd="0" parTransId="{1F5A20D9-BC57-4B63-B5F8-7DB86B69D9C1}" sibTransId="{DC86692F-E4BF-4DF3-AF68-47F9515F00EE}"/>
    <dgm:cxn modelId="{63340577-40EC-4D26-9194-D244DD7F5FA0}" type="presOf" srcId="{D6CA9CA0-9BC4-4BFD-B3E5-7F4D5B521523}" destId="{59059ABC-2151-4A19-A957-36EFC0C39A45}" srcOrd="0" destOrd="0" presId="urn:microsoft.com/office/officeart/2005/8/layout/cycle4"/>
    <dgm:cxn modelId="{027B4B70-BD1A-4C99-B6E3-ED69E709112B}" type="presOf" srcId="{CA19C0BC-C493-4A8F-A920-ED59396D671F}" destId="{DBE89703-A480-4894-B4E7-5FC783D2B033}" srcOrd="1" destOrd="0" presId="urn:microsoft.com/office/officeart/2005/8/layout/cycle4"/>
    <dgm:cxn modelId="{0FFE5A5F-67DB-4CE9-B276-0823F8CA8CF9}" srcId="{3E66FE15-FCFC-4AB2-BBB8-CBE18C2FE383}" destId="{DF44D38F-C2CD-48A4-A82C-F895FC8FF64A}" srcOrd="1" destOrd="0" parTransId="{0EF4AFB8-F592-4F8D-B6F8-2E4B1E5C01A8}" sibTransId="{F6E1EC41-3F47-42B1-BCE4-E7A4AC2C3813}"/>
    <dgm:cxn modelId="{8520FD2C-9232-4649-94AC-C0676DF42E93}" type="presOf" srcId="{37829BD4-1306-4620-8360-859750D4CECA}" destId="{601CDDB0-60E4-4502-AA03-3E329F068E2B}" srcOrd="1" destOrd="0" presId="urn:microsoft.com/office/officeart/2005/8/layout/cycle4"/>
    <dgm:cxn modelId="{CF0B3BB6-52DD-419C-8EAF-E23F161D43C6}" srcId="{50BE9170-03E6-43C4-A0F0-054EE882F30E}" destId="{D6CA9CA0-9BC4-4BFD-B3E5-7F4D5B521523}" srcOrd="0" destOrd="0" parTransId="{E8B13AE8-A718-4926-B9E7-CAB8981962F4}" sibTransId="{4D640F17-3229-4BE1-813B-52079D93D394}"/>
    <dgm:cxn modelId="{9ADFC709-027A-406E-85F7-F4E75FB2CCE1}" type="presOf" srcId="{DF44D38F-C2CD-48A4-A82C-F895FC8FF64A}" destId="{E0F873A0-2538-485F-BEBC-E5CD241F335A}" srcOrd="1" destOrd="1" presId="urn:microsoft.com/office/officeart/2005/8/layout/cycle4"/>
    <dgm:cxn modelId="{62A6520C-10F9-4017-B0B5-8CF8514013B0}" srcId="{50BE9170-03E6-43C4-A0F0-054EE882F30E}" destId="{3E66FE15-FCFC-4AB2-BBB8-CBE18C2FE383}" srcOrd="2" destOrd="0" parTransId="{17EB8424-2AF6-4DD9-BFB8-5811B0C640D8}" sibTransId="{E609ABB9-32D0-4E84-A116-286A00372E72}"/>
    <dgm:cxn modelId="{C75BD956-C85A-4C7B-ACEA-EEE3984101EB}" type="presParOf" srcId="{343366AC-4761-456C-BCC0-D941B57D02BC}" destId="{2F5A32A1-9A7E-436A-AD3E-61DB248CB3BE}" srcOrd="0" destOrd="0" presId="urn:microsoft.com/office/officeart/2005/8/layout/cycle4"/>
    <dgm:cxn modelId="{3045ADD1-09C3-4F03-BD37-139F46A96E79}" type="presParOf" srcId="{2F5A32A1-9A7E-436A-AD3E-61DB248CB3BE}" destId="{91ECC292-04A4-4CAD-AE38-9F3188FD17A0}" srcOrd="0" destOrd="0" presId="urn:microsoft.com/office/officeart/2005/8/layout/cycle4"/>
    <dgm:cxn modelId="{7C47CA6A-5BF3-4456-9DCA-E6B3B0154768}" type="presParOf" srcId="{91ECC292-04A4-4CAD-AE38-9F3188FD17A0}" destId="{1ABEB2DF-DBBE-4BAB-9B20-0A747B3850B6}" srcOrd="0" destOrd="0" presId="urn:microsoft.com/office/officeart/2005/8/layout/cycle4"/>
    <dgm:cxn modelId="{E65583E1-6CB9-48A9-9C26-142D53BEF7EF}" type="presParOf" srcId="{91ECC292-04A4-4CAD-AE38-9F3188FD17A0}" destId="{DBE89703-A480-4894-B4E7-5FC783D2B033}" srcOrd="1" destOrd="0" presId="urn:microsoft.com/office/officeart/2005/8/layout/cycle4"/>
    <dgm:cxn modelId="{DC64361B-3A72-47FA-85F8-7CE7033A2F92}" type="presParOf" srcId="{2F5A32A1-9A7E-436A-AD3E-61DB248CB3BE}" destId="{8F2ECD0A-334F-4BB0-9FC7-783D46522B4F}" srcOrd="1" destOrd="0" presId="urn:microsoft.com/office/officeart/2005/8/layout/cycle4"/>
    <dgm:cxn modelId="{49A13F46-1F3F-49B6-9B27-FEBF032D8B30}" type="presParOf" srcId="{8F2ECD0A-334F-4BB0-9FC7-783D46522B4F}" destId="{0C2B71D8-B241-4C6B-A971-47A2767F8BB8}" srcOrd="0" destOrd="0" presId="urn:microsoft.com/office/officeart/2005/8/layout/cycle4"/>
    <dgm:cxn modelId="{224F670F-CA0A-4210-AA3E-44C83A5FC514}" type="presParOf" srcId="{8F2ECD0A-334F-4BB0-9FC7-783D46522B4F}" destId="{601CDDB0-60E4-4502-AA03-3E329F068E2B}" srcOrd="1" destOrd="0" presId="urn:microsoft.com/office/officeart/2005/8/layout/cycle4"/>
    <dgm:cxn modelId="{D0E83B0C-C0D9-471E-A7BB-915BE23AA1B4}" type="presParOf" srcId="{2F5A32A1-9A7E-436A-AD3E-61DB248CB3BE}" destId="{1988DB4F-EF34-4461-A97C-ABAAC39538D8}" srcOrd="2" destOrd="0" presId="urn:microsoft.com/office/officeart/2005/8/layout/cycle4"/>
    <dgm:cxn modelId="{A234B1CF-FFB0-49A1-8001-5336D71C0DFB}" type="presParOf" srcId="{1988DB4F-EF34-4461-A97C-ABAAC39538D8}" destId="{CB7199A6-338E-493C-9761-31258C3877DD}" srcOrd="0" destOrd="0" presId="urn:microsoft.com/office/officeart/2005/8/layout/cycle4"/>
    <dgm:cxn modelId="{FACC0CA1-9FE3-4138-8357-0D8832209C51}" type="presParOf" srcId="{1988DB4F-EF34-4461-A97C-ABAAC39538D8}" destId="{E0F873A0-2538-485F-BEBC-E5CD241F335A}" srcOrd="1" destOrd="0" presId="urn:microsoft.com/office/officeart/2005/8/layout/cycle4"/>
    <dgm:cxn modelId="{3F4D9EFB-22D1-46DB-A64F-FD23130B0E23}" type="presParOf" srcId="{2F5A32A1-9A7E-436A-AD3E-61DB248CB3BE}" destId="{FFB2A26B-4762-412B-8272-7AA1E268054E}" srcOrd="3" destOrd="0" presId="urn:microsoft.com/office/officeart/2005/8/layout/cycle4"/>
    <dgm:cxn modelId="{2C825D7D-B834-4F03-8B55-9691B798A304}" type="presParOf" srcId="{FFB2A26B-4762-412B-8272-7AA1E268054E}" destId="{4E2957C6-0BCE-4A7B-89DE-01F83D0E4354}" srcOrd="0" destOrd="0" presId="urn:microsoft.com/office/officeart/2005/8/layout/cycle4"/>
    <dgm:cxn modelId="{489740A9-2203-46A0-AC36-10F0C4DDF0BD}" type="presParOf" srcId="{FFB2A26B-4762-412B-8272-7AA1E268054E}" destId="{77CA53AB-A09A-4875-BDF3-BF42C3D92D38}" srcOrd="1" destOrd="0" presId="urn:microsoft.com/office/officeart/2005/8/layout/cycle4"/>
    <dgm:cxn modelId="{90846256-B05A-448D-AE52-02E20B2EC78B}" type="presParOf" srcId="{2F5A32A1-9A7E-436A-AD3E-61DB248CB3BE}" destId="{5C614458-068C-48A0-8ACC-941941669998}" srcOrd="4" destOrd="0" presId="urn:microsoft.com/office/officeart/2005/8/layout/cycle4"/>
    <dgm:cxn modelId="{1967F9D2-AEFB-44C2-A865-C0489EF2501A}" type="presParOf" srcId="{343366AC-4761-456C-BCC0-D941B57D02BC}" destId="{6CF002EF-57C1-4019-A198-FE82EDF67C51}" srcOrd="1" destOrd="0" presId="urn:microsoft.com/office/officeart/2005/8/layout/cycle4"/>
    <dgm:cxn modelId="{3FCEC611-1E16-4BCB-87CF-F436DAFE343A}" type="presParOf" srcId="{6CF002EF-57C1-4019-A198-FE82EDF67C51}" destId="{59059ABC-2151-4A19-A957-36EFC0C39A45}" srcOrd="0" destOrd="0" presId="urn:microsoft.com/office/officeart/2005/8/layout/cycle4"/>
    <dgm:cxn modelId="{0DDF4D9B-659D-4334-843C-5F84F7F84202}" type="presParOf" srcId="{6CF002EF-57C1-4019-A198-FE82EDF67C51}" destId="{40E5639D-B49B-4ED1-B6A0-C28B5827309C}" srcOrd="1" destOrd="0" presId="urn:microsoft.com/office/officeart/2005/8/layout/cycle4"/>
    <dgm:cxn modelId="{4588E6ED-A015-48A0-8E6B-DC74182E3C30}" type="presParOf" srcId="{6CF002EF-57C1-4019-A198-FE82EDF67C51}" destId="{AF539ED3-2B7E-4258-A6C4-297618C23D35}" srcOrd="2" destOrd="0" presId="urn:microsoft.com/office/officeart/2005/8/layout/cycle4"/>
    <dgm:cxn modelId="{747BAC55-0038-493D-93AC-571AE23B223B}" type="presParOf" srcId="{6CF002EF-57C1-4019-A198-FE82EDF67C51}" destId="{6F8FA6B2-336B-49FB-BF6E-580DB7773FB0}" srcOrd="3" destOrd="0" presId="urn:microsoft.com/office/officeart/2005/8/layout/cycle4"/>
    <dgm:cxn modelId="{09C56D00-1C01-49E9-89AC-F3ED3939654C}" type="presParOf" srcId="{6CF002EF-57C1-4019-A198-FE82EDF67C51}" destId="{175127FA-2DC8-4EDB-810D-0F00B4259B7B}" srcOrd="4" destOrd="0" presId="urn:microsoft.com/office/officeart/2005/8/layout/cycle4"/>
    <dgm:cxn modelId="{5AF17942-1219-4D4A-B7CC-82C1551A4F1E}" type="presParOf" srcId="{343366AC-4761-456C-BCC0-D941B57D02BC}" destId="{BACCB697-13D5-4EFF-AB7F-6A08A938360D}" srcOrd="2" destOrd="0" presId="urn:microsoft.com/office/officeart/2005/8/layout/cycle4"/>
    <dgm:cxn modelId="{8F28F287-4FF5-4B05-9DA5-A311C0D7AFAA}" type="presParOf" srcId="{343366AC-4761-456C-BCC0-D941B57D02BC}" destId="{9670F399-3676-41E1-8D96-A822029C0B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199A6-338E-493C-9761-31258C3877DD}">
      <dsp:nvSpPr>
        <dsp:cNvPr id="0" name=""/>
        <dsp:cNvSpPr/>
      </dsp:nvSpPr>
      <dsp:spPr>
        <a:xfrm>
          <a:off x="2823873" y="225241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馬克杯取代紙杯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使用環保清潔劑</a:t>
          </a:r>
          <a:endParaRPr lang="zh-TW" altLang="en-US" sz="1400" kern="1200" dirty="0"/>
        </a:p>
      </dsp:txBody>
      <dsp:txXfrm>
        <a:off x="3338050" y="2540683"/>
        <a:ext cx="1098848" cy="748400"/>
      </dsp:txXfrm>
    </dsp:sp>
    <dsp:sp modelId="{4E2957C6-0BCE-4A7B-89DE-01F83D0E4354}">
      <dsp:nvSpPr>
        <dsp:cNvPr id="0" name=""/>
        <dsp:cNvSpPr/>
      </dsp:nvSpPr>
      <dsp:spPr>
        <a:xfrm>
          <a:off x="154104" y="225241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魚池水循環到廁所使用</a:t>
          </a:r>
          <a:endParaRPr lang="zh-TW" altLang="en-US" sz="1400" kern="1200" dirty="0"/>
        </a:p>
      </dsp:txBody>
      <dsp:txXfrm>
        <a:off x="177388" y="2540683"/>
        <a:ext cx="1098848" cy="748400"/>
      </dsp:txXfrm>
    </dsp:sp>
    <dsp:sp modelId="{0C2B71D8-B241-4C6B-A971-47A2767F8BB8}">
      <dsp:nvSpPr>
        <dsp:cNvPr id="0" name=""/>
        <dsp:cNvSpPr/>
      </dsp:nvSpPr>
      <dsp:spPr>
        <a:xfrm>
          <a:off x="2823873" y="0"/>
          <a:ext cx="1636309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鋁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銅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紙</a:t>
          </a:r>
          <a:r>
            <a:rPr lang="en-US" altLang="zh-TW" sz="1400" kern="1200" dirty="0" smtClean="0"/>
            <a:t>/</a:t>
          </a:r>
          <a:r>
            <a:rPr lang="zh-TW" altLang="en-US" sz="1400" kern="1200" dirty="0" smtClean="0"/>
            <a:t>金屬分類回收</a:t>
          </a:r>
          <a:endParaRPr lang="zh-TW" altLang="en-US" sz="1400" kern="1200" dirty="0"/>
        </a:p>
      </dsp:txBody>
      <dsp:txXfrm>
        <a:off x="3338050" y="23284"/>
        <a:ext cx="1098848" cy="748400"/>
      </dsp:txXfrm>
    </dsp:sp>
    <dsp:sp modelId="{1ABEB2DF-DBBE-4BAB-9B20-0A747B3850B6}">
      <dsp:nvSpPr>
        <dsp:cNvPr id="0" name=""/>
        <dsp:cNvSpPr/>
      </dsp:nvSpPr>
      <dsp:spPr>
        <a:xfrm>
          <a:off x="148328" y="0"/>
          <a:ext cx="1647862" cy="1059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宣導雙面影印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安裝省水裝置</a:t>
          </a:r>
          <a:endParaRPr lang="zh-TW" altLang="en-US" sz="1400" kern="1200" dirty="0"/>
        </a:p>
      </dsp:txBody>
      <dsp:txXfrm>
        <a:off x="171612" y="23284"/>
        <a:ext cx="1106935" cy="748400"/>
      </dsp:txXfrm>
    </dsp:sp>
    <dsp:sp modelId="{59059ABC-2151-4A19-A957-36EFC0C39A45}">
      <dsp:nvSpPr>
        <dsp:cNvPr id="0" name=""/>
        <dsp:cNvSpPr/>
      </dsp:nvSpPr>
      <dsp:spPr>
        <a:xfrm>
          <a:off x="836876" y="188804"/>
          <a:ext cx="1434255" cy="1434255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Reduce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減少使用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>
        <a:off x="1256960" y="608888"/>
        <a:ext cx="1014171" cy="1014171"/>
      </dsp:txXfrm>
    </dsp:sp>
    <dsp:sp modelId="{40E5639D-B49B-4ED1-B6A0-C28B5827309C}">
      <dsp:nvSpPr>
        <dsp:cNvPr id="0" name=""/>
        <dsp:cNvSpPr/>
      </dsp:nvSpPr>
      <dsp:spPr>
        <a:xfrm rot="5400000">
          <a:off x="2337379" y="188804"/>
          <a:ext cx="1434255" cy="1434255"/>
        </a:xfrm>
        <a:prstGeom prst="pieWedge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回收再用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-5400000">
        <a:off x="2337379" y="608888"/>
        <a:ext cx="1014171" cy="1014171"/>
      </dsp:txXfrm>
    </dsp:sp>
    <dsp:sp modelId="{AF539ED3-2B7E-4258-A6C4-297618C23D35}">
      <dsp:nvSpPr>
        <dsp:cNvPr id="0" name=""/>
        <dsp:cNvSpPr/>
      </dsp:nvSpPr>
      <dsp:spPr>
        <a:xfrm rot="10800000">
          <a:off x="2337379" y="1689307"/>
          <a:ext cx="1434255" cy="1434255"/>
        </a:xfrm>
        <a:prstGeom prst="pieWedge">
          <a:avLst/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Replace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替代使用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10800000">
        <a:off x="2337379" y="1689307"/>
        <a:ext cx="1014171" cy="1014171"/>
      </dsp:txXfrm>
    </dsp:sp>
    <dsp:sp modelId="{6F8FA6B2-336B-49FB-BF6E-580DB7773FB0}">
      <dsp:nvSpPr>
        <dsp:cNvPr id="0" name=""/>
        <dsp:cNvSpPr/>
      </dsp:nvSpPr>
      <dsp:spPr>
        <a:xfrm rot="16200000">
          <a:off x="836876" y="1689307"/>
          <a:ext cx="1434255" cy="1434255"/>
        </a:xfrm>
        <a:prstGeom prst="pieWedg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>
              <a:solidFill>
                <a:schemeClr val="tx1"/>
              </a:solidFill>
            </a:rPr>
            <a:t>Recycle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chemeClr val="tx1"/>
              </a:solidFill>
            </a:rPr>
            <a:t>循環再用</a:t>
          </a:r>
          <a:endParaRPr lang="zh-TW" altLang="en-US" sz="1200" b="1" kern="1200" dirty="0">
            <a:solidFill>
              <a:schemeClr val="tx1"/>
            </a:solidFill>
          </a:endParaRPr>
        </a:p>
      </dsp:txBody>
      <dsp:txXfrm rot="5400000">
        <a:off x="1256960" y="1689307"/>
        <a:ext cx="1014171" cy="1014171"/>
      </dsp:txXfrm>
    </dsp:sp>
    <dsp:sp modelId="{BACCB697-13D5-4EFF-AB7F-6A08A938360D}">
      <dsp:nvSpPr>
        <dsp:cNvPr id="0" name=""/>
        <dsp:cNvSpPr/>
      </dsp:nvSpPr>
      <dsp:spPr>
        <a:xfrm>
          <a:off x="2056656" y="1358070"/>
          <a:ext cx="495199" cy="43060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670F399-3676-41E1-8D96-A822029C0BBF}">
      <dsp:nvSpPr>
        <dsp:cNvPr id="0" name=""/>
        <dsp:cNvSpPr/>
      </dsp:nvSpPr>
      <dsp:spPr>
        <a:xfrm rot="10800000">
          <a:off x="2056656" y="1523689"/>
          <a:ext cx="495199" cy="43060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5A7EBA-49E7-4AEC-BD4A-DEE6D763E6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1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8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78" y="4718549"/>
            <a:ext cx="5439719" cy="44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8" y="9427622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5" rIns="91052" bIns="45525" numCol="1" anchor="b" anchorCtr="0" compatLnSpc="1">
            <a:prstTxWarp prst="textNoShape">
              <a:avLst/>
            </a:prstTxWarp>
          </a:bodyPr>
          <a:lstStyle>
            <a:lvl1pPr algn="r" defTabSz="911199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50F45D-9628-4CD2-8AC3-DE08CA6DA2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982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3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61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15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E4E-8C05-4769-ABD2-99CC997F58AD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C2FE-68FE-47E6-A462-A53B57FCE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488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75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3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403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9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515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6638-42C8-4741-B9B2-0A6C5E83379F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27FD4-5C81-432A-BE40-BBDF34649B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226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5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256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8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DE7-9F51-4E65-9D85-AB6BE8185E31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30F17-2222-44CE-9F20-5A314715E8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33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CE21-E7D1-453F-ABE5-01FDBBC52225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5620-EA59-4858-A0DF-BEF0BCF20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26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AD04-F3BE-40E9-AB67-B38A50A8A9B0}" type="datetime1">
              <a:rPr lang="zh-TW" altLang="en-US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ACC0-430F-4281-899E-45CB4BBAB4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73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5C69-192B-4384-ABE6-F7308F240FEF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EE17-7528-4B38-8353-4A30565E0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75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AD8-935B-419F-B954-64119E9C71DB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7B69-4358-4258-AC3D-9C1494522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736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3BE16-9515-43A8-91D0-92D8ABAB5DF6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E1A8-BC5E-4091-985A-AB969C514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5F8D-1C22-40F1-9120-579C2A1D6EE1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15EE-8F83-44C0-B576-0C3C6D240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46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E0A6-C5BF-49FF-B7F0-C14565D1D878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573C-7580-435C-8CB9-039F874268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6399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3356D-37FF-429B-B427-AF98CF1D2762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3F61-6241-47DB-B475-C028AE025A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5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36A1-A248-414F-A34C-F48A594C12FF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18F0-48D9-442A-B9A1-FDF79EE732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69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40C3-A427-44B0-B831-C30694969651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CB2F-3C35-48B9-A604-0F74B2B64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163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F1C2-DEC8-45B0-9CD6-65AC8ED809DF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C3BD-4909-4D92-86CE-7028EBE26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56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13970-1714-43D2-B2E5-DEDDF9FA7FAD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9D44-5AD1-42AB-8F77-FBC581E88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301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E849-1B91-4EBD-81A3-45CFB517003B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00FC-3369-4C06-A41D-C63668CA4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7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191-B6FF-4215-A9CC-F3D2BDD9CF28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CF29-15B0-46F2-A02C-AFBD071AEE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944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988" y="0"/>
            <a:ext cx="7269162" cy="83661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6765-762F-4143-911C-20E2B820177C}" type="datetime1">
              <a:rPr lang="en-US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9767-A783-4F8B-B2EA-FEB17DBD9A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977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BFDD37D-0BA0-43A9-A41B-125E2978541B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67CABE4-D05F-4AB7-9534-29D3EEC9538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78611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4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9D6E-7242-4FE9-904B-AD28FEB59A4C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6199-5C8C-41FC-AA02-BF745933ED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5327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1395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3221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54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934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949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5832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503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159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4853B96-375D-4E2E-B2FD-B1AA6E6202C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07C2E93-81D7-41D8-ABCD-9884852510D3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8486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53CC-7373-4756-ACC0-EE2DEA325484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2EA-561F-4634-B7E5-DEB079FEFC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2449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908720"/>
            <a:ext cx="5623693" cy="476250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algn="just">
              <a:defRPr/>
            </a:pPr>
            <a:r>
              <a:rPr lang="zh-TW" altLang="en-US" dirty="0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92772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4"/>
          <p:cNvSpPr txBox="1">
            <a:spLocks noChangeArrowheads="1"/>
          </p:cNvSpPr>
          <p:nvPr userDrawn="1"/>
        </p:nvSpPr>
        <p:spPr bwMode="auto">
          <a:xfrm>
            <a:off x="0" y="908720"/>
            <a:ext cx="562369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algn="just">
              <a:defRPr/>
            </a:pPr>
            <a:r>
              <a:rPr lang="zh-TW" altLang="en-US" smtClean="0"/>
              <a:t>本文件屬未公開重大資訊，僅供董事會使用，請注意資訊保密不外洩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43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92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094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578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916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75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A8A5-149E-4AB2-A455-9CABE661DD34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D8E9-12F2-4BF6-B5FB-EED001BFC3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79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07950" y="655320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A0853-04BC-4CBA-93E9-3CDE1753E25D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pic>
        <p:nvPicPr>
          <p:cNvPr id="4" name="Picture 13" descr="PPT-02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ltGray">
          <a:xfrm rot="5400000" flipH="1">
            <a:off x="-2016918" y="189626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CN" altLang="en-US" sz="2400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3F29FAD-AE57-4B07-9388-E3222B914930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2586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C2DA-A0B4-4440-BD53-14D3433D8AC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25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99B7-9837-4539-8DEC-D877FF1C72F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742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DFC2-27E3-4E08-81A5-75579B1001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8FB1-BD21-4D94-8EA7-15428FA2FA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7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DD36-6B6F-444F-A448-3412AA8B30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80C0-B0DB-486C-8311-AF88F91C884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34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D912-FB2B-465C-9FB9-474FF89D363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7186-4B02-4282-AB08-7B37EC8C1E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18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508A-B6C5-4A46-86B2-9326BD9EC88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2C5-BEDB-4D2F-9C8A-CABB51A6B647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2B8-C52B-41F2-9476-D23EF0479F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73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C657-AF40-4C00-8B52-6AF8F4F6F0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1/20/2022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2392-DF2F-44D1-90B0-E3C0021995D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2022/1/20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CAFE-9872-4AC6-8343-869DD8366575}" type="slidenum">
              <a:rPr lang="en-US" altLang="zh-TW" sz="2400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zh-TW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A88E-E0F6-41A8-96D2-443ECBD11F8A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60B7-693F-4817-81F8-64110C16B7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63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46F5-E0EE-4645-B875-99BA24E8B489}" type="datetime1">
              <a:rPr lang="zh-TW" altLang="en-US" smtClean="0"/>
              <a:pPr>
                <a:defRPr/>
              </a:pPr>
              <a:t>2022/1/20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AED63-7AE4-4E39-8474-F2E1A318FF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 smtClean="0"/>
              <a:pPr>
                <a:defRPr/>
              </a:pPr>
              <a:t>2022/1/20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Picture 7" descr="logo"/>
          <p:cNvPicPr>
            <a:picLocks noChangeAspect="1" noChangeArrowheads="1"/>
          </p:cNvPicPr>
          <p:nvPr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 userDrawn="1"/>
        </p:nvPicPr>
        <p:blipFill>
          <a:blip r:embed="rId16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  <p:sldLayoutId id="2147485078" r:id="rId12"/>
    <p:sldLayoutId id="214748507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48659BA-C89D-4C17-A149-4AA1A3DB9168}" type="datetime1">
              <a:rPr lang="zh-TW" altLang="en-US"/>
              <a:pPr>
                <a:defRPr/>
              </a:pPr>
              <a:t>2022/1/20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4F3342CD-F608-4614-A150-9324B769407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3080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691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/>
              <a:pPr>
                <a:defRPr/>
              </a:pPr>
              <a:t>1/20/2022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BF449C5-1C5C-421D-A43C-3D2CF001E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248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DE99B7-9837-4539-8DEC-D877FF1C72F1}" type="datetime1">
              <a:rPr lang="en-US" smtClean="0"/>
              <a:pPr>
                <a:defRPr/>
              </a:pPr>
              <a:t>1/20/2022</a:t>
            </a:fld>
            <a:endParaRPr lang="en-US" altLang="zh-TW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dirty="0" err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  <a:endParaRPr lang="en-US" altLang="zh-TW" sz="1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2A0C882-13CB-49E8-A470-2258C61C285F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" name="Picture 9" descr="p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ogo"/>
          <p:cNvPicPr>
            <a:picLocks noChangeAspect="1" noChangeArrowheads="1"/>
          </p:cNvPicPr>
          <p:nvPr/>
        </p:nvPicPr>
        <p:blipFill>
          <a:blip r:embed="rId15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92100" y="606425"/>
            <a:ext cx="1652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7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---Achieve Your Ideas.---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226050" y="6472238"/>
            <a:ext cx="353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知識  視野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價值  態度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‧</a:t>
            </a: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超明體" pitchFamily="49" charset="-120"/>
              </a:rPr>
              <a:t>承諾  執行力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-25400" y="862013"/>
            <a:ext cx="91948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69A4D2B0-1C75-42CA-B322-274C327B9483}" type="datetime1">
              <a:rPr lang="en-US" smtClean="0"/>
              <a:pPr>
                <a:defRPr/>
              </a:pPr>
              <a:t>1/20/2022</a:t>
            </a:fld>
            <a:endParaRPr lang="en-US" altLang="zh-TW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知識  視野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價值  態度</a:t>
              </a:r>
              <a:r>
                <a:rPr lang="en-US" altLang="zh-TW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‧</a:t>
              </a:r>
              <a:r>
                <a:rPr lang="zh-TW" altLang="en-US" sz="1600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9E2A267-6792-4B4A-93AF-D0281C771161}" type="slidenum">
              <a:rPr lang="en-US" altLang="zh-TW" sz="1400" b="1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/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131763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8" name="Picture 18" descr="PPT-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57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E8BBC53-E8A2-42C4-86FF-47DFF922EB12}" type="datetime1">
              <a:rPr lang="zh-TW" altLang="en-US" b="1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2022/1/20</a:t>
            </a:fld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4932363" y="6397625"/>
            <a:ext cx="4356100" cy="460375"/>
            <a:chOff x="3243" y="4020"/>
            <a:chExt cx="2744" cy="29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470" y="4156"/>
              <a:ext cx="23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Knowledge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  <a:cs typeface="Arial" charset="0"/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Vision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Value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Attitude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Commitment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·</a:t>
              </a:r>
              <a:r>
                <a:rPr lang="en-US" altLang="zh-TW" sz="10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軟正黑體" pitchFamily="34" charset="-120"/>
                </a:rPr>
                <a:t>Execution</a:t>
              </a: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3243" y="4020"/>
              <a:ext cx="2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知識  視野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價值  態度</a:t>
              </a:r>
              <a:r>
                <a:rPr lang="en-US" altLang="zh-TW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‧</a:t>
              </a:r>
              <a:r>
                <a:rPr lang="zh-TW" altLang="en-US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軟正黑體" pitchFamily="34" charset="-120"/>
                </a:rPr>
                <a:t>承諾  執行力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34925" y="650875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501AE323-26E0-45FE-976F-64EB072C30B7}" type="slidenum">
              <a:rPr lang="en-US" altLang="zh-TW" sz="14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400" b="1" smtClean="0">
              <a:solidFill>
                <a:srgbClr val="000000"/>
              </a:solidFill>
            </a:endParaRPr>
          </a:p>
        </p:txBody>
      </p:sp>
      <p:sp>
        <p:nvSpPr>
          <p:cNvPr id="1033" name="Line 30"/>
          <p:cNvSpPr>
            <a:spLocks noChangeShapeType="1"/>
          </p:cNvSpPr>
          <p:nvPr/>
        </p:nvSpPr>
        <p:spPr bwMode="auto">
          <a:xfrm flipV="1">
            <a:off x="396875" y="6669088"/>
            <a:ext cx="8602663" cy="1587"/>
          </a:xfrm>
          <a:prstGeom prst="line">
            <a:avLst/>
          </a:prstGeom>
          <a:noFill/>
          <a:ln w="9525">
            <a:solidFill>
              <a:srgbClr val="333333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sconn.com/" TargetMode="Externa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globalcompact.org/" TargetMode="Externa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4526" y="2898948"/>
            <a:ext cx="680424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標楷體" pitchFamily="65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7015" y="2037174"/>
            <a:ext cx="6340197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民國</a:t>
            </a:r>
            <a:r>
              <a:rPr kumimoji="1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年</a:t>
            </a:r>
            <a:endParaRPr kumimoji="1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標楷體" pitchFamily="65" charset="-120"/>
                <a:cs typeface="+mn-cs"/>
              </a:rPr>
              <a:t>企業社會責任執行情形報告</a:t>
            </a:r>
            <a:endParaRPr kumimoji="1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6881" y="4576820"/>
            <a:ext cx="2129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t>Nov 12, 2021</a:t>
            </a:r>
            <a:endParaRPr kumimoji="1" lang="zh-TW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563874" y="80658"/>
            <a:ext cx="7344816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kern="0" dirty="0">
                <a:solidFill>
                  <a:srgbClr val="FFFF00"/>
                </a:solidFill>
                <a:latin typeface="Arial"/>
                <a:ea typeface="標楷體"/>
                <a:cs typeface="+mn-cs"/>
              </a:rPr>
              <a:t>企業永續經營 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512" y="1035153"/>
            <a:ext cx="1011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的執行方向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-3245368" y="1619353"/>
            <a:ext cx="530915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4096" y="2357135"/>
            <a:ext cx="9056899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責任商業聯盟（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Responsible Business Alliance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，簡稱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RBA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（前身為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電子行業公民聯盟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Electronic Industry Citizenship Coalition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 </a:t>
            </a:r>
            <a:r>
              <a:rPr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EICC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），包含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勞工 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健康與安全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道德規範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管理系統</a:t>
            </a:r>
          </a:p>
          <a:p>
            <a:pPr>
              <a:lnSpc>
                <a:spcPts val="1600"/>
              </a:lnSpc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行為準則為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電子行業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或以電子為主要組成部份的行業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及其供應鏈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制定</a:t>
            </a:r>
            <a:endParaRPr lang="en-US" altLang="zh-TW" sz="1800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一套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，從而</a:t>
            </a: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確保工作環境的安全、勞工受到尊重並富有尊嚴、商業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</a:t>
            </a:r>
            <a:endParaRPr lang="en-US" altLang="zh-TW" sz="1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</a:t>
            </a: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合乎環保性質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遵守道德操守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015244"/>
            <a:ext cx="2170463" cy="586117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251520" y="1726453"/>
            <a:ext cx="6984776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RBA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商業聯盟行為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準則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7.0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339752" y="2685208"/>
            <a:ext cx="532859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已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188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滿分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(2021)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改版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12/16~17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77230" y="4410696"/>
            <a:ext cx="6984776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en-US" altLang="zh-TW" sz="2800" b="1" dirty="0" err="1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EcoVadis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542" y="5053853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EcoVadis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評鑑平台（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Supplier Sustainability rating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）是以企業社會責任標準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 26000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為基礎，納入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GRI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全球報告倡議機構之精神，是內容包含環境保護、勞工人權、商業道德、可持續採購等企業社會責任方面認證的線上審核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此認證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已被全世界多個國家領先的跨國公司所認可量化企業執行社會責任、永續管理的分數。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339752" y="5651959"/>
            <a:ext cx="544119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2021/10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已公告成績，獲得銅牌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4179238"/>
            <a:ext cx="101202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475656" y="127238"/>
            <a:ext cx="7344816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kern="0" dirty="0">
                <a:solidFill>
                  <a:srgbClr val="FFFF00"/>
                </a:solidFill>
                <a:latin typeface="Arial"/>
                <a:ea typeface="標楷體"/>
                <a:cs typeface="+mn-cs"/>
              </a:rPr>
              <a:t>企業永續經營 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512" y="1035153"/>
            <a:ext cx="1011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的執行方向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74621" y="1673698"/>
            <a:ext cx="5616624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ISO14064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溫室氣體查驗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-3245368" y="1619353"/>
            <a:ext cx="530915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9233" y="2348880"/>
            <a:ext cx="8866530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 14064 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溫室氣體排放查證</a:t>
            </a:r>
            <a:r>
              <a:rPr lang="en-US" altLang="zh-TW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確證有何</a:t>
            </a:r>
            <a:r>
              <a:rPr lang="zh-TW" altLang="en-US" sz="2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r>
              <a:rPr lang="en-US" altLang="zh-TW" sz="2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節省能源的可能性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找出改善方式的可能性</a:t>
            </a:r>
          </a:p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讓您更瞭解不同部門、職務和工業程序間的互動方式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提供數種方式，</a:t>
            </a:r>
            <a:r>
              <a:rPr lang="zh-TW" altLang="en-US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幫助有效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將對環境的不利衡擊降至最低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提升公司的正面形象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增加投資者的獲利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提供金融市場和保險公司可靠的資訊</a:t>
            </a:r>
          </a:p>
          <a:p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01573" y="6181295"/>
            <a:ext cx="4301177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年度已開始進行顧問輔導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39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691680" y="80744"/>
            <a:ext cx="7344816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kern="0" dirty="0">
                <a:solidFill>
                  <a:srgbClr val="FFFF00"/>
                </a:solidFill>
                <a:latin typeface="Arial"/>
                <a:ea typeface="標楷體"/>
                <a:cs typeface="+mn-cs"/>
              </a:rPr>
              <a:t>企業永續經營 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504" y="1018317"/>
            <a:ext cx="1011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的執行方向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-3245368" y="1619353"/>
            <a:ext cx="530915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2302180"/>
            <a:ext cx="5519460" cy="58477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914400" eaLnBrk="1" fontAlgn="auto" latinLnBrk="0" hangingPunct="1">
              <a:spcAft>
                <a:spcPts val="0"/>
              </a:spcAft>
              <a:buNone/>
              <a:defRPr kumimoji="0" sz="3200" b="1" u="sng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0000FF"/>
                </a:solidFill>
              </a:rPr>
              <a:t>建立</a:t>
            </a:r>
            <a:r>
              <a:rPr lang="en-US" altLang="zh-TW" sz="2400" dirty="0" smtClean="0">
                <a:solidFill>
                  <a:srgbClr val="0000FF"/>
                </a:solidFill>
              </a:rPr>
              <a:t>ESG</a:t>
            </a:r>
            <a:r>
              <a:rPr lang="zh-TW" altLang="en-US" sz="2400" dirty="0" smtClean="0">
                <a:solidFill>
                  <a:srgbClr val="0000FF"/>
                </a:solidFill>
              </a:rPr>
              <a:t>專區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u="none" dirty="0" smtClean="0">
                <a:solidFill>
                  <a:schemeClr val="tx1"/>
                </a:solidFill>
              </a:rPr>
              <a:t>建立利害關係人問卷</a:t>
            </a:r>
            <a:r>
              <a:rPr lang="en-US" altLang="zh-TW" sz="2400" u="none" dirty="0" smtClean="0">
                <a:solidFill>
                  <a:schemeClr val="tx1"/>
                </a:solidFill>
              </a:rPr>
              <a:t>(</a:t>
            </a:r>
            <a:r>
              <a:rPr lang="zh-TW" altLang="en-US" sz="2400" u="none" dirty="0" smtClean="0">
                <a:solidFill>
                  <a:schemeClr val="tx1"/>
                </a:solidFill>
              </a:rPr>
              <a:t>溝通管道</a:t>
            </a:r>
            <a:r>
              <a:rPr lang="en-US" altLang="zh-TW" sz="2400" u="none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u="none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</a:rPr>
              <a:t>客戶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、供應商、員工、投資人</a:t>
            </a:r>
          </a:p>
          <a:p>
            <a:pPr>
              <a:lnSpc>
                <a:spcPct val="150000"/>
              </a:lnSpc>
            </a:pPr>
            <a:endParaRPr lang="en-US" altLang="zh-TW" sz="2400" u="none" dirty="0" smtClean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67544" y="1777557"/>
            <a:ext cx="5616624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加強官網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67544" y="4077072"/>
            <a:ext cx="5616624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加強員工的參與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7233" y="4864419"/>
            <a:ext cx="8088322" cy="58477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914400" eaLnBrk="1" fontAlgn="auto" latinLnBrk="0" hangingPunct="1">
              <a:spcAft>
                <a:spcPts val="0"/>
              </a:spcAft>
              <a:buNone/>
              <a:defRPr kumimoji="0" sz="3200" b="1" u="sng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400" u="none" dirty="0" smtClean="0">
                <a:solidFill>
                  <a:srgbClr val="0000FF"/>
                </a:solidFill>
              </a:rPr>
              <a:t>企業不只是</a:t>
            </a:r>
            <a:r>
              <a:rPr lang="zh-TW" altLang="en-US" sz="2400" u="none" dirty="0">
                <a:solidFill>
                  <a:srgbClr val="0000FF"/>
                </a:solidFill>
              </a:rPr>
              <a:t>商業世界的領導，</a:t>
            </a:r>
            <a:r>
              <a:rPr lang="zh-TW" altLang="en-US" sz="2400" u="none" dirty="0" smtClean="0">
                <a:solidFill>
                  <a:srgbClr val="0000FF"/>
                </a:solidFill>
              </a:rPr>
              <a:t>也是</a:t>
            </a:r>
            <a:r>
              <a:rPr lang="zh-TW" altLang="en-US" sz="2400" u="none" dirty="0">
                <a:solidFill>
                  <a:srgbClr val="0000FF"/>
                </a:solidFill>
              </a:rPr>
              <a:t>社會的領導</a:t>
            </a:r>
            <a:r>
              <a:rPr lang="zh-TW" altLang="en-US" sz="2400" u="none" dirty="0" smtClean="0">
                <a:solidFill>
                  <a:srgbClr val="0000FF"/>
                </a:solidFill>
              </a:rPr>
              <a:t>力量</a:t>
            </a:r>
            <a:endParaRPr lang="en-US" altLang="zh-TW" sz="2400" u="none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tx1"/>
                </a:solidFill>
              </a:rPr>
              <a:t>建立員工減碳</a:t>
            </a:r>
            <a:r>
              <a:rPr lang="zh-TW" altLang="en-US" sz="2400" dirty="0" smtClean="0">
                <a:solidFill>
                  <a:schemeClr val="tx1"/>
                </a:solidFill>
              </a:rPr>
              <a:t>知識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透過</a:t>
            </a:r>
            <a:r>
              <a:rPr lang="en-US" altLang="zh-TW" sz="2400" dirty="0" smtClean="0">
                <a:solidFill>
                  <a:schemeClr val="tx1"/>
                </a:solidFill>
              </a:rPr>
              <a:t>CSR</a:t>
            </a:r>
            <a:r>
              <a:rPr lang="zh-TW" altLang="en-US" sz="2400" dirty="0" smtClean="0">
                <a:solidFill>
                  <a:schemeClr val="tx1"/>
                </a:solidFill>
              </a:rPr>
              <a:t>電子報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solidFill>
                  <a:schemeClr val="tx1"/>
                </a:solidFill>
              </a:rPr>
              <a:t>推廣</a:t>
            </a:r>
            <a:r>
              <a:rPr lang="zh-TW" altLang="en-US" sz="2400" dirty="0">
                <a:solidFill>
                  <a:schemeClr val="tx1"/>
                </a:solidFill>
              </a:rPr>
              <a:t>鼓勵</a:t>
            </a:r>
            <a:r>
              <a:rPr lang="zh-TW" altLang="en-US" sz="2400" dirty="0" smtClean="0">
                <a:solidFill>
                  <a:schemeClr val="tx1"/>
                </a:solidFill>
              </a:rPr>
              <a:t>政策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透過</a:t>
            </a:r>
            <a:r>
              <a:rPr lang="en-US" altLang="zh-TW" sz="2400" dirty="0" smtClean="0">
                <a:solidFill>
                  <a:schemeClr val="tx1"/>
                </a:solidFill>
              </a:rPr>
              <a:t>CSR</a:t>
            </a:r>
            <a:r>
              <a:rPr lang="zh-TW" altLang="en-US" sz="2400" dirty="0" smtClean="0">
                <a:solidFill>
                  <a:schemeClr val="tx1"/>
                </a:solidFill>
              </a:rPr>
              <a:t>電子報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1800" u="none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 descr="世界地球日」「疫」起愛地球，解鎖新方式，保衛人類健康家園- 每日頭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88" y="960921"/>
            <a:ext cx="1676984" cy="130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062172" y="5440097"/>
            <a:ext cx="1800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Ex BT" panose="020B0605020202020204" pitchFamily="34" charset="0"/>
              </a:rPr>
              <a:t>NET ZERO BY 2050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Ex BT" panose="020B0605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88" y="2438432"/>
            <a:ext cx="2808312" cy="15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" y="4107528"/>
            <a:ext cx="2861807" cy="248982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907704" y="64985"/>
            <a:ext cx="65527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屆國家品質玉山獎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00" y="1976896"/>
            <a:ext cx="2618232" cy="45572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16" y="2156052"/>
            <a:ext cx="1956763" cy="42930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8" y="1212776"/>
            <a:ext cx="3491880" cy="23279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2438" y="3608303"/>
            <a:ext cx="3839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2021/10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21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@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國泰金融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83390" y="1279626"/>
            <a:ext cx="2199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傑出企業類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全國首獎</a:t>
            </a:r>
          </a:p>
        </p:txBody>
      </p:sp>
    </p:spTree>
    <p:extLst>
      <p:ext uri="{BB962C8B-B14F-4D97-AF65-F5344CB8AC3E}">
        <p14:creationId xmlns:p14="http://schemas.microsoft.com/office/powerpoint/2010/main" val="16882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92" y="1124744"/>
            <a:ext cx="4355051" cy="4958801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915816" y="28373"/>
            <a:ext cx="53285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員工</a:t>
            </a:r>
            <a:r>
              <a:rPr kumimoji="1" lang="zh-TW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福利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(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中秋禮盒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)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659571"/>
            <a:ext cx="5001104" cy="28083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328" y="1052736"/>
            <a:ext cx="32480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68199"/>
            <a:ext cx="5067331" cy="418649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31" y="3055986"/>
            <a:ext cx="4076669" cy="28664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978" y="968199"/>
            <a:ext cx="1606299" cy="111830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70923" y="1159134"/>
            <a:ext cx="19801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300" b="1" dirty="0">
                <a:solidFill>
                  <a:srgbClr val="00297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宏致集團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5239239" y="2077625"/>
            <a:ext cx="3725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愛心捐贈</a:t>
            </a:r>
            <a:r>
              <a:rPr lang="en-US" altLang="zh-TW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公斤糙米</a:t>
            </a:r>
            <a:r>
              <a:rPr lang="en-US" altLang="zh-TW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幫助台灣國際兒童村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9" b="6392"/>
          <a:stretch/>
        </p:blipFill>
        <p:spPr>
          <a:xfrm>
            <a:off x="58310" y="5154693"/>
            <a:ext cx="5107668" cy="56751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7584" y="5670175"/>
            <a:ext cx="676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受贈單位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台灣國際兒童村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活動日期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:2021/9/14 </a:t>
            </a:r>
            <a:endPara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住址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楊梅區民族路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74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7504" y="980728"/>
            <a:ext cx="6156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繼續強化宏致電子推動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CSR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企業社會責任的形象，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國內知名且合法立案的公益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團體台灣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野望協會合作，贊助推動「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台灣野望國際自然影展」（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WildViewTaiwan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Film Festival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），此影展源自知名英國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Wildscreen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影展，國際上素有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"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綠色奧斯卡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之美稱 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年起由台灣野望協會引進台灣，此次透過宏致與野望協會的跨界合作， 希望能讓環境保護的正確觀念與意識深植人心，且透過宏致集團員工的親身參與，體認公司對社會公益的用心，進而增加認同感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二、贊助授權範圍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宏致擁有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引進台灣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部世界頂尖生態環境紀錄片，為期一年的合法公開播映權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外部機構申請報名方式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宏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致接收到育幼院提出申請後，挑選及確認適合影片後，由公司志工受訓後前往進行撥放及放映後導讀，並結合其他公益活動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518" y="1844824"/>
            <a:ext cx="28445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7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105273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以優良員工名義捐贈行動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圖書車分別給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台東縣、花蓮縣及新竹縣，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縮短偏遠圖書資源的差距，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宏致電子投身公益的具體實踐。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社會公益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4421090" cy="23762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3" y="1783936"/>
            <a:ext cx="3843723" cy="22802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2" y="4509119"/>
            <a:ext cx="3843751" cy="20967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2" y="1756671"/>
            <a:ext cx="3707904" cy="19603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86902" y="3834044"/>
            <a:ext cx="4147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於雲林縣政府舉辦捐贈典禮；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中正紀念堂舉辦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大武鄉捐贈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典禮</a:t>
            </a:r>
          </a:p>
        </p:txBody>
      </p:sp>
    </p:spTree>
    <p:extLst>
      <p:ext uri="{BB962C8B-B14F-4D97-AF65-F5344CB8AC3E}">
        <p14:creationId xmlns:p14="http://schemas.microsoft.com/office/powerpoint/2010/main" val="7395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-01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45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339752" y="1052736"/>
            <a:ext cx="5096314" cy="5339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落實公司治理</a:t>
            </a:r>
            <a:endParaRPr lang="en-US" altLang="zh-TW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堅持企業承諾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環境永續發展</a:t>
            </a:r>
            <a:endParaRPr lang="en-US" altLang="zh-TW" sz="36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zh-TW" alt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企業永續經營</a:t>
            </a:r>
            <a:endParaRPr lang="en-US" altLang="zh-TW" sz="36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員工福利</a:t>
            </a:r>
            <a:endParaRPr lang="en-US" altLang="zh-TW" sz="3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altLang="zh-TW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 </a:t>
            </a:r>
            <a:r>
              <a:rPr lang="zh-TW" alt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社會公益</a:t>
            </a:r>
            <a:endParaRPr lang="zh-TW" alt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987824" y="35802"/>
            <a:ext cx="6156176" cy="584886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企業社</a:t>
            </a:r>
            <a:r>
              <a:rPr lang="zh-TW" altLang="en-US" sz="35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會責任推</a:t>
            </a:r>
            <a:r>
              <a:rPr lang="zh-TW" altLang="en-US" sz="35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動與實行措施</a:t>
            </a:r>
          </a:p>
        </p:txBody>
      </p:sp>
    </p:spTree>
    <p:extLst>
      <p:ext uri="{BB962C8B-B14F-4D97-AF65-F5344CB8AC3E}">
        <p14:creationId xmlns:p14="http://schemas.microsoft.com/office/powerpoint/2010/main" val="28755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落實公司治理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04634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一、定期召開董事會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設立內控內</a:t>
            </a:r>
            <a:r>
              <a:rPr lang="zh-TW" altLang="zh-TW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稽專責單位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照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風險評估結果訂定年度稽核計劃，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每月依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計畫執行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定期揭露與員工、股東、顧客等利益關係人相關的資訊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1.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向員工說明並公布各項福利措施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2.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向員工說明並公布申訴或檢舉辦法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3.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定期公布公司財務資訊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4.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公布董事會決議事項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5.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提供顧客清楚且正確的產品、服務資訊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6.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於公司網站設置利害關係人專區，以瞭解並回應利害關係人所關切之重要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企業社會責任議題</a:t>
            </a:r>
          </a:p>
          <a:p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官網設有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CSR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1" indent="-457200"/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CSR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專區網址：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www.acesconn.com/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投資人關係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公司治理</a:t>
            </a: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980728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zh-TW" sz="1000" b="1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一、良好的溝通管道</a:t>
            </a: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1.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公司內網員工意見箱與總經理信箱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2.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實體意見信箱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 </a:t>
            </a: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二、重視</a:t>
            </a:r>
            <a:r>
              <a:rPr lang="zh-TW" altLang="en-US" sz="2000" b="1" dirty="0">
                <a:ea typeface="+mn-ea"/>
                <a:cs typeface="Times New Roman" panose="02020603050405020304" pitchFamily="18" charset="0"/>
              </a:rPr>
              <a:t>性別平等</a:t>
            </a:r>
            <a:endParaRPr lang="en-US" altLang="zh-TW" sz="2000" b="1" dirty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2021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員工男女性別佔比分別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為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54%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，女性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46%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，顯示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宏致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電子重視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男女平等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並提供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性別友善</a:t>
            </a:r>
            <a:r>
              <a:rPr lang="zh-TW" altLang="en-US" sz="1800" dirty="0">
                <a:ea typeface="+mn-ea"/>
                <a:cs typeface="Times New Roman" panose="02020603050405020304" pitchFamily="18" charset="0"/>
              </a:rPr>
              <a:t>環境</a:t>
            </a:r>
            <a:r>
              <a:rPr lang="zh-TW" altLang="en-US" sz="1800" dirty="0" smtClean="0">
                <a:ea typeface="+mn-ea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endParaRPr lang="en-US" altLang="zh-TW" sz="2000" b="1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a typeface="+mn-ea"/>
                <a:cs typeface="Times New Roman" panose="02020603050405020304" pitchFamily="18" charset="0"/>
              </a:rPr>
              <a:t>三、</a:t>
            </a:r>
            <a:r>
              <a:rPr lang="zh-TW" altLang="zh-TW" sz="2000" b="1" dirty="0" smtClean="0">
                <a:ea typeface="+mn-ea"/>
                <a:cs typeface="Times New Roman" panose="02020603050405020304" pitchFamily="18" charset="0"/>
              </a:rPr>
              <a:t>員工持股信託</a:t>
            </a:r>
            <a:endParaRPr lang="en-US" altLang="zh-TW" sz="20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1.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年中紅利信託</a:t>
            </a:r>
            <a:endParaRPr lang="en-US" altLang="zh-TW" sz="1800" dirty="0" smtClean="0"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800" dirty="0" smtClean="0">
                <a:ea typeface="+mn-ea"/>
                <a:cs typeface="Times New Roman" panose="02020603050405020304" pitchFamily="18" charset="0"/>
              </a:rPr>
              <a:t>          2.</a:t>
            </a:r>
            <a:r>
              <a:rPr lang="zh-TW" altLang="zh-TW" sz="1800" dirty="0" smtClean="0">
                <a:ea typeface="+mn-ea"/>
                <a:cs typeface="Times New Roman" panose="02020603050405020304" pitchFamily="18" charset="0"/>
              </a:rPr>
              <a:t>每月薪資信託</a:t>
            </a:r>
            <a:endParaRPr lang="zh-TW" altLang="en-US" sz="20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9" y="1196752"/>
            <a:ext cx="2770183" cy="233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7451" r="3831"/>
          <a:stretch/>
        </p:blipFill>
        <p:spPr>
          <a:xfrm>
            <a:off x="3367332" y="1829266"/>
            <a:ext cx="1453266" cy="1815758"/>
          </a:xfrm>
          <a:prstGeom prst="rect">
            <a:avLst/>
          </a:prstGeom>
        </p:spPr>
      </p:pic>
      <p:sp>
        <p:nvSpPr>
          <p:cNvPr id="4" name="向下箭號 3"/>
          <p:cNvSpPr/>
          <p:nvPr/>
        </p:nvSpPr>
        <p:spPr>
          <a:xfrm rot="1643694">
            <a:off x="6485067" y="2872133"/>
            <a:ext cx="357944" cy="452203"/>
          </a:xfrm>
          <a:prstGeom prst="downArrow">
            <a:avLst>
              <a:gd name="adj1" fmla="val 50000"/>
              <a:gd name="adj2" fmla="val 670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56499"/>
            <a:ext cx="1055086" cy="2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445" y="1196752"/>
            <a:ext cx="35283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四、聘僱在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42925">
              <a:spcBef>
                <a:spcPts val="0"/>
              </a:spcBef>
              <a:tabLst>
                <a:tab pos="542925" algn="l"/>
              </a:tabLst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宏致電子深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根台灣聘僱在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地人才，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年聘僱台灣人 數佔全公司人數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88%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，積極為台灣創造就業機會，並提供一個能發揮所長</a:t>
            </a:r>
            <a:r>
              <a:rPr lang="zh-TW" altLang="en-US" sz="1800" dirty="0">
                <a:ea typeface="標楷體" panose="03000509000000000000" pitchFamily="65" charset="-120"/>
                <a:cs typeface="Times New Roman" panose="02020603050405020304" pitchFamily="18" charset="0"/>
              </a:rPr>
              <a:t>的舞台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altLang="zh-TW" sz="1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五、完整的教育訓練課程</a:t>
            </a:r>
            <a:endParaRPr lang="en-US" altLang="zh-TW" sz="20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截至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內訓合計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外訓合計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82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</a:t>
            </a:r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>
              <a:spcBef>
                <a:spcPts val="0"/>
              </a:spcBef>
            </a:pP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合計</a:t>
            </a:r>
            <a:r>
              <a:rPr lang="en-US" altLang="zh-TW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190</a:t>
            </a:r>
            <a:r>
              <a:rPr lang="zh-TW" altLang="en-US" sz="1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堂課程   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en-US" altLang="zh-TW" sz="20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堅持企業承諾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872407903"/>
              </p:ext>
            </p:extLst>
          </p:nvPr>
        </p:nvGraphicFramePr>
        <p:xfrm>
          <a:off x="3676837" y="918052"/>
          <a:ext cx="5023283" cy="295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55" y="4307131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799" y="4408468"/>
            <a:ext cx="2448272" cy="1642149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14300"/>
          </a:effectLst>
        </p:spPr>
      </p:pic>
      <p:sp>
        <p:nvSpPr>
          <p:cNvPr id="9" name="文字方塊 8"/>
          <p:cNvSpPr txBox="1"/>
          <p:nvPr/>
        </p:nvSpPr>
        <p:spPr>
          <a:xfrm>
            <a:off x="3419872" y="4250557"/>
            <a:ext cx="100540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宏致學苑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22335" y="4254079"/>
            <a:ext cx="1005403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實體課程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71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kumimoji="1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ISO 14001</a:t>
            </a:r>
            <a:r>
              <a:rPr kumimoji="1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環境管理</a:t>
            </a:r>
            <a:r>
              <a:rPr kumimoji="1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r>
              <a:rPr kumimoji="1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驗證</a:t>
            </a:r>
            <a:endParaRPr kumimoji="1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標楷體"/>
                <a:cs typeface="+mn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68044" y="120894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</a:t>
            </a:r>
            <a:r>
              <a:rPr kumimoji="1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ISO 45001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安全衛生管理系統</a:t>
            </a:r>
            <a:r>
              <a:rPr kumimoji="1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認證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endParaRPr kumimoji="1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44" y="2171895"/>
            <a:ext cx="3202669" cy="42094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71895"/>
            <a:ext cx="3392545" cy="42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275856" y="53752"/>
            <a:ext cx="468052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環境永續發展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2286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、執行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環保</a:t>
            </a:r>
            <a:r>
              <a:rPr lang="en-US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4R</a:t>
            </a:r>
            <a:r>
              <a:rPr lang="zh-TW" altLang="zh-TW" sz="20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原則</a:t>
            </a:r>
            <a:r>
              <a:rPr lang="zh-TW" altLang="en-US" sz="1200" dirty="0"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endParaRPr lang="en-US" altLang="zh-TW" sz="1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08922435"/>
              </p:ext>
            </p:extLst>
          </p:nvPr>
        </p:nvGraphicFramePr>
        <p:xfrm>
          <a:off x="107504" y="2132856"/>
          <a:ext cx="460851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4355976" y="107480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四、辦公區域及工作現場持續更換節能</a:t>
            </a:r>
            <a:r>
              <a:rPr lang="en-US" altLang="zh-TW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18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燈</a:t>
            </a:r>
            <a:endParaRPr lang="en-US" altLang="zh-TW" sz="1800" b="1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28" y="1476249"/>
            <a:ext cx="2505343" cy="1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63" y="4293096"/>
            <a:ext cx="2592288" cy="19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80" y="2852936"/>
            <a:ext cx="2448272" cy="18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圓角矩形 44"/>
          <p:cNvSpPr/>
          <p:nvPr/>
        </p:nvSpPr>
        <p:spPr>
          <a:xfrm>
            <a:off x="533908" y="2721316"/>
            <a:ext cx="2340000" cy="216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920"/>
              </a:lnSpc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 txBox="1">
            <a:spLocks/>
          </p:cNvSpPr>
          <p:nvPr/>
        </p:nvSpPr>
        <p:spPr>
          <a:xfrm>
            <a:off x="1645161" y="75967"/>
            <a:ext cx="7344816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kern="0" dirty="0">
                <a:solidFill>
                  <a:srgbClr val="FFFF00"/>
                </a:solidFill>
                <a:latin typeface="Arial"/>
                <a:ea typeface="標楷體"/>
                <a:cs typeface="+mn-cs"/>
              </a:rPr>
              <a:t>企業永續經營  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gray">
          <a:xfrm>
            <a:off x="6012160" y="4293891"/>
            <a:ext cx="2043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3200" b="1" dirty="0" smtClean="0">
                <a:solidFill>
                  <a:srgbClr val="FFF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sz="3200" b="1" dirty="0" smtClean="0">
              <a:solidFill>
                <a:srgbClr val="FFF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F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</a:t>
            </a:r>
            <a:r>
              <a:rPr lang="zh-TW" altLang="en-US" sz="3200" b="1" dirty="0">
                <a:solidFill>
                  <a:srgbClr val="FFFBF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endParaRPr lang="en-US" altLang="zh-CN" sz="3200" b="1" dirty="0">
              <a:solidFill>
                <a:srgbClr val="FFFBF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3117" y="1119976"/>
            <a:ext cx="875735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</a:p>
          <a:p>
            <a:pPr>
              <a:spcBef>
                <a:spcPts val="600"/>
              </a:spcBef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nvironment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ocial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治理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overnance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200"/>
              </a:lnSpc>
            </a:pP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5338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9" name="圓角矩形 38"/>
          <p:cNvSpPr/>
          <p:nvPr/>
        </p:nvSpPr>
        <p:spPr>
          <a:xfrm>
            <a:off x="3230737" y="2708920"/>
            <a:ext cx="2340000" cy="216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92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責任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6012160" y="2721316"/>
            <a:ext cx="2340000" cy="216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920"/>
              </a:lnSpc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治理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black">
          <a:xfrm>
            <a:off x="6300192" y="3284984"/>
            <a:ext cx="2699022" cy="15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資訊透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董事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股東權利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酬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black">
          <a:xfrm>
            <a:off x="3589909" y="3264425"/>
            <a:ext cx="269902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勞工安全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社會責任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black">
          <a:xfrm>
            <a:off x="670002" y="3264425"/>
            <a:ext cx="250354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溫室氣體排放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水及汙染處理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碳排放量   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能源效率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7499" y="5189187"/>
            <a:ext cx="731476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聯合國全球契約（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 Global Compact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是從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公司經營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評估一家企業的永續（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sustainability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）發展指標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7499" y="2636912"/>
            <a:ext cx="1656184" cy="50405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環境保護</a:t>
            </a:r>
          </a:p>
        </p:txBody>
      </p:sp>
      <p:sp>
        <p:nvSpPr>
          <p:cNvPr id="15" name="矩形 14"/>
          <p:cNvSpPr/>
          <p:nvPr/>
        </p:nvSpPr>
        <p:spPr>
          <a:xfrm>
            <a:off x="3594737" y="2636912"/>
            <a:ext cx="1656184" cy="50405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社會責任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99088" y="2639298"/>
            <a:ext cx="1656184" cy="50405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公司治理</a:t>
            </a:r>
          </a:p>
        </p:txBody>
      </p:sp>
    </p:spTree>
    <p:extLst>
      <p:ext uri="{BB962C8B-B14F-4D97-AF65-F5344CB8AC3E}">
        <p14:creationId xmlns:p14="http://schemas.microsoft.com/office/powerpoint/2010/main" val="12746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563874" y="95772"/>
            <a:ext cx="7344816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kern="0" dirty="0">
                <a:solidFill>
                  <a:srgbClr val="FFFF00"/>
                </a:solidFill>
                <a:latin typeface="Arial"/>
                <a:ea typeface="標楷體"/>
                <a:cs typeface="+mn-cs"/>
              </a:rPr>
              <a:t>企業永續經營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512" y="1035153"/>
            <a:ext cx="1011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的執行方向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23528" y="2397863"/>
            <a:ext cx="5112568" cy="6480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2400" b="1" u="sng" dirty="0" smtClean="0">
                <a:solidFill>
                  <a:srgbClr val="0000FF"/>
                </a:solidFill>
              </a:rPr>
              <a:t>集團主管</a:t>
            </a:r>
            <a:r>
              <a:rPr kumimoji="0" lang="en-US" altLang="zh-TW" sz="2400" b="1" u="sng" dirty="0" smtClean="0">
                <a:solidFill>
                  <a:srgbClr val="0000FF"/>
                </a:solidFill>
              </a:rPr>
              <a:t>ESG</a:t>
            </a:r>
            <a:r>
              <a:rPr kumimoji="0" lang="zh-TW" altLang="en-US" sz="2400" b="1" u="sng" dirty="0" smtClean="0">
                <a:solidFill>
                  <a:srgbClr val="0000FF"/>
                </a:solidFill>
              </a:rPr>
              <a:t>基礎課程</a:t>
            </a:r>
            <a:r>
              <a:rPr kumimoji="0" lang="en-US" altLang="zh-TW" sz="2400" b="1" u="sng" dirty="0" smtClean="0">
                <a:solidFill>
                  <a:srgbClr val="0000FF"/>
                </a:solidFill>
              </a:rPr>
              <a:t>_2021/09/10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2000" b="1" dirty="0" smtClean="0">
                <a:solidFill>
                  <a:prstClr val="black"/>
                </a:solidFill>
              </a:rPr>
              <a:t>講師</a:t>
            </a:r>
            <a:r>
              <a:rPr kumimoji="0" lang="en-US" altLang="zh-TW" sz="2000" b="1" dirty="0" smtClean="0">
                <a:solidFill>
                  <a:prstClr val="black"/>
                </a:solidFill>
              </a:rPr>
              <a:t>:</a:t>
            </a:r>
            <a:r>
              <a:rPr kumimoji="0" lang="zh-TW" altLang="en-US" sz="2000" b="1" dirty="0" smtClean="0">
                <a:solidFill>
                  <a:prstClr val="black"/>
                </a:solidFill>
              </a:rPr>
              <a:t> 慧與科技 江惠櫻  協理</a:t>
            </a:r>
            <a:endParaRPr kumimoji="0" lang="en-US" altLang="zh-TW" sz="2000" b="1" dirty="0" smtClean="0">
              <a:solidFill>
                <a:prstClr val="black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2000" b="1" dirty="0" smtClean="0">
                <a:solidFill>
                  <a:prstClr val="black"/>
                </a:solidFill>
              </a:rPr>
              <a:t>對象</a:t>
            </a:r>
            <a:r>
              <a:rPr kumimoji="0" lang="en-US" altLang="zh-TW" sz="2000" b="1" dirty="0" smtClean="0">
                <a:solidFill>
                  <a:prstClr val="black"/>
                </a:solidFill>
              </a:rPr>
              <a:t>:ACES</a:t>
            </a:r>
            <a:r>
              <a:rPr kumimoji="0" lang="zh-TW" altLang="en-US" sz="2000" b="1" dirty="0" smtClean="0">
                <a:solidFill>
                  <a:prstClr val="black"/>
                </a:solidFill>
              </a:rPr>
              <a:t> 部級以上主管</a:t>
            </a:r>
            <a:endParaRPr kumimoji="0" lang="en-US" altLang="zh-TW" sz="2000" b="1" dirty="0" smtClean="0">
              <a:solidFill>
                <a:prstClr val="black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2000" b="1" dirty="0">
                <a:solidFill>
                  <a:prstClr val="black"/>
                </a:solidFill>
              </a:rPr>
              <a:t>主題</a:t>
            </a:r>
            <a:r>
              <a:rPr kumimoji="0" lang="en-US" altLang="zh-TW" sz="2000" b="1" dirty="0" smtClean="0">
                <a:solidFill>
                  <a:prstClr val="black"/>
                </a:solidFill>
              </a:rPr>
              <a:t>: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國內外企業永續政策發展與因應</a:t>
            </a:r>
            <a:r>
              <a:rPr lang="zh-TW" altLang="en-US" sz="2000" dirty="0" smtClean="0"/>
              <a:t>策略</a:t>
            </a:r>
            <a:endParaRPr kumimoji="0" lang="zh-TW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3528" y="1762386"/>
            <a:ext cx="5616624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企業對於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的認知推廣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3528" y="3933056"/>
            <a:ext cx="5616624" cy="50405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企業社會責任報告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82350" y="4581128"/>
            <a:ext cx="8438122" cy="58477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914400" eaLnBrk="1" fontAlgn="auto" latinLnBrk="0" hangingPunct="1">
              <a:spcAft>
                <a:spcPts val="0"/>
              </a:spcAft>
              <a:buNone/>
              <a:defRPr kumimoji="0" sz="3200" b="1" u="sng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400" dirty="0">
                <a:solidFill>
                  <a:srgbClr val="0000FF"/>
                </a:solidFill>
              </a:rPr>
              <a:t>每年出版企業社會責任</a:t>
            </a:r>
            <a:r>
              <a:rPr lang="zh-TW" altLang="en-US" sz="2400" dirty="0" smtClean="0">
                <a:solidFill>
                  <a:srgbClr val="0000FF"/>
                </a:solidFill>
              </a:rPr>
              <a:t>報告書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zh-TW" altLang="en-US" sz="2000" u="none" dirty="0"/>
              <a:t>符合</a:t>
            </a:r>
            <a:r>
              <a:rPr lang="zh-TW" altLang="en-US" sz="2000" dirty="0"/>
              <a:t>全球報告書協會</a:t>
            </a:r>
            <a:r>
              <a:rPr lang="en-US" altLang="zh-TW" sz="2000" u="none" dirty="0"/>
              <a:t>(GRI,</a:t>
            </a:r>
            <a:r>
              <a:rPr lang="zh-TW" altLang="en-US" sz="2000" u="none" dirty="0"/>
              <a:t> </a:t>
            </a:r>
            <a:r>
              <a:rPr lang="en-US" altLang="zh-TW" sz="2000" u="none" dirty="0"/>
              <a:t>Global Reporting </a:t>
            </a:r>
            <a:r>
              <a:rPr lang="en-US" altLang="zh-TW" sz="2000" u="none" dirty="0" smtClean="0"/>
              <a:t>Initiative)</a:t>
            </a:r>
            <a:r>
              <a:rPr lang="zh-TW" altLang="en-US" sz="2000" u="none" dirty="0" smtClean="0"/>
              <a:t> 發布的</a:t>
            </a:r>
            <a:r>
              <a:rPr lang="zh-TW" altLang="en-US" sz="2000" dirty="0" smtClean="0"/>
              <a:t>永續性報導準則</a:t>
            </a:r>
            <a:r>
              <a:rPr lang="en-US" altLang="zh-TW" sz="2000" u="none" dirty="0" smtClean="0"/>
              <a:t>(GRI</a:t>
            </a:r>
            <a:r>
              <a:rPr lang="zh-TW" altLang="en-US" sz="2000" u="none" dirty="0" smtClean="0"/>
              <a:t> </a:t>
            </a:r>
            <a:r>
              <a:rPr lang="en-US" altLang="zh-TW" sz="2000" u="none" dirty="0" smtClean="0"/>
              <a:t>Standards)</a:t>
            </a:r>
            <a:r>
              <a:rPr lang="zh-TW" altLang="en-US" sz="2000" u="none" dirty="0" smtClean="0"/>
              <a:t> </a:t>
            </a:r>
            <a:r>
              <a:rPr lang="zh-TW" altLang="en-US" sz="20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符合</a:t>
            </a:r>
            <a:r>
              <a:rPr lang="zh-TW" altLang="en-US" sz="20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國際標準，因應國際客戶</a:t>
            </a:r>
            <a:r>
              <a:rPr lang="zh-TW" altLang="en-US" sz="20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000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r>
              <a:rPr lang="en-US" altLang="zh-TW" sz="2000" u="none" dirty="0">
                <a:solidFill>
                  <a:srgbClr val="FF0000"/>
                </a:solidFill>
              </a:rPr>
              <a:t>2021</a:t>
            </a:r>
            <a:r>
              <a:rPr lang="zh-TW" altLang="en-US" sz="2000" u="none" dirty="0">
                <a:solidFill>
                  <a:srgbClr val="FF0000"/>
                </a:solidFill>
              </a:rPr>
              <a:t>年</a:t>
            </a:r>
            <a:r>
              <a:rPr lang="en-US" altLang="zh-TW" sz="2000" u="none" dirty="0">
                <a:solidFill>
                  <a:srgbClr val="FF0000"/>
                </a:solidFill>
              </a:rPr>
              <a:t>6</a:t>
            </a:r>
            <a:r>
              <a:rPr lang="zh-TW" altLang="en-US" sz="2000" u="none" dirty="0">
                <a:solidFill>
                  <a:srgbClr val="FF0000"/>
                </a:solidFill>
              </a:rPr>
              <a:t>月發行第一本</a:t>
            </a:r>
            <a:r>
              <a:rPr lang="zh-TW" altLang="en-US" sz="2000" u="none" dirty="0"/>
              <a:t>，揭露資料為</a:t>
            </a:r>
            <a:r>
              <a:rPr lang="en-US" altLang="zh-TW" sz="2000" u="none" dirty="0" smtClean="0"/>
              <a:t>2020/1/1~12/31</a:t>
            </a:r>
            <a:endParaRPr lang="en-US" altLang="zh-TW" sz="2000" dirty="0"/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ü"/>
            </a:pP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Ø"/>
            </a:pP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-3245368" y="1619353"/>
            <a:ext cx="530915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cid:image001.jpg@01D7A3F9.25B7D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64" y="2415871"/>
            <a:ext cx="3219446" cy="135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CES">
  <a:themeElements>
    <a:clrScheme name="A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18725E5F7019540A5C8C1F595ADA8EE" ma:contentTypeVersion="14" ma:contentTypeDescription="建立新的文件。" ma:contentTypeScope="" ma:versionID="a83ebd5bda64fea1f024982a129281a9">
  <xsd:schema xmlns:xsd="http://www.w3.org/2001/XMLSchema" xmlns:xs="http://www.w3.org/2001/XMLSchema" xmlns:p="http://schemas.microsoft.com/office/2006/metadata/properties" xmlns:ns3="4cd462cd-6d5b-423f-833a-859eadf8e6a6" xmlns:ns4="47c95dbb-2e25-4e13-a623-e441f16cb0e1" targetNamespace="http://schemas.microsoft.com/office/2006/metadata/properties" ma:root="true" ma:fieldsID="64c38ff0357b58fef0f8ba25cf2d2fe4" ns3:_="" ns4:_="">
    <xsd:import namespace="4cd462cd-6d5b-423f-833a-859eadf8e6a6"/>
    <xsd:import namespace="47c95dbb-2e25-4e13-a623-e441f16cb0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462cd-6d5b-423f-833a-859eadf8e6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用提示雜湊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95dbb-2e25-4e13-a623-e441f16cb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203BD6-5187-43D9-A18A-A579CF282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d462cd-6d5b-423f-833a-859eadf8e6a6"/>
    <ds:schemaRef ds:uri="47c95dbb-2e25-4e13-a623-e441f16cb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D29C8-1A3D-489B-832B-9A1017B1B7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A7DA5C-376B-48F5-8D0A-EBC9FBBD4696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47c95dbb-2e25-4e13-a623-e441f16cb0e1"/>
    <ds:schemaRef ds:uri="http://schemas.openxmlformats.org/package/2006/metadata/core-properties"/>
    <ds:schemaRef ds:uri="http://schemas.microsoft.com/office/infopath/2007/PartnerControls"/>
    <ds:schemaRef ds:uri="4cd462cd-6d5b-423f-833a-859eadf8e6a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49266</TotalTime>
  <Words>1362</Words>
  <Application>Microsoft Office PowerPoint</Application>
  <PresentationFormat>如螢幕大小 (4:3)</PresentationFormat>
  <Paragraphs>180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宋体</vt:lpstr>
      <vt:lpstr>華康超明體</vt:lpstr>
      <vt:lpstr>微軟正黑體</vt:lpstr>
      <vt:lpstr>新細明體</vt:lpstr>
      <vt:lpstr>標楷體</vt:lpstr>
      <vt:lpstr>Arial</vt:lpstr>
      <vt:lpstr>Swis721 Ex BT</vt:lpstr>
      <vt:lpstr>Times New Roman</vt:lpstr>
      <vt:lpstr>Wingdings</vt:lpstr>
      <vt:lpstr>佈景主題1</vt:lpstr>
      <vt:lpstr>2_預設簡報設計</vt:lpstr>
      <vt:lpstr>6_預設簡報設計</vt:lpstr>
      <vt:lpstr>ACES</vt:lpstr>
      <vt:lpstr>1_ACES</vt:lpstr>
      <vt:lpstr>2_ACES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amily</dc:creator>
  <cp:lastModifiedBy>Ruby 陳思帆</cp:lastModifiedBy>
  <cp:revision>4937</cp:revision>
  <cp:lastPrinted>2017-11-03T02:00:03Z</cp:lastPrinted>
  <dcterms:created xsi:type="dcterms:W3CDTF">2006-04-07T06:24:17Z</dcterms:created>
  <dcterms:modified xsi:type="dcterms:W3CDTF">2022-01-20T03:36:54Z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0x010100718725E5F7019540A5C8C1F595ADA8EE</vt:lpwstr>
  </property>
</Properties>
</file>